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87" r:id="rId7"/>
    <p:sldId id="271" r:id="rId8"/>
    <p:sldId id="273" r:id="rId9"/>
    <p:sldId id="274" r:id="rId10"/>
    <p:sldId id="275" r:id="rId11"/>
    <p:sldId id="279" r:id="rId12"/>
    <p:sldId id="285" r:id="rId13"/>
    <p:sldId id="286" r:id="rId14"/>
    <p:sldId id="276" r:id="rId15"/>
    <p:sldId id="280" r:id="rId16"/>
    <p:sldId id="281" r:id="rId17"/>
    <p:sldId id="283" r:id="rId18"/>
    <p:sldId id="288" r:id="rId19"/>
    <p:sldId id="28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3399"/>
    <a:srgbClr val="23427F"/>
    <a:srgbClr val="65543D"/>
    <a:srgbClr val="61287A"/>
    <a:srgbClr val="6600FF"/>
    <a:srgbClr val="008000"/>
    <a:srgbClr val="66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740" autoAdjust="0"/>
    <p:restoredTop sz="94718" autoAdjust="0"/>
  </p:normalViewPr>
  <p:slideViewPr>
    <p:cSldViewPr>
      <p:cViewPr varScale="1">
        <p:scale>
          <a:sx n="70" d="100"/>
          <a:sy n="70" d="100"/>
        </p:scale>
        <p:origin x="-133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F581C6-A85E-4F12-8C77-91C0874EE547}" type="datetimeFigureOut">
              <a:rPr lang="en-US" smtClean="0"/>
              <a:pPr/>
              <a:t>2/11/2010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8BB541-CCD0-42C8-B4E0-A9DCB7BF241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FDB789-5C69-497C-86CD-B7D97E394FF8}" type="datetimeFigureOut">
              <a:rPr lang="en-US" smtClean="0"/>
              <a:pPr/>
              <a:t>2/11/2010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7335AF-815F-4829-9142-644DB258E2F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FDB789-5C69-497C-86CD-B7D97E394FF8}" type="datetimeFigureOut">
              <a:rPr lang="en-US" smtClean="0"/>
              <a:pPr/>
              <a:t>2/11/2010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7335AF-815F-4829-9142-644DB258E2F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FDB789-5C69-497C-86CD-B7D97E394FF8}" type="datetimeFigureOut">
              <a:rPr lang="en-US" smtClean="0"/>
              <a:pPr/>
              <a:t>2/11/2010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7335AF-815F-4829-9142-644DB258E2F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FDB789-5C69-497C-86CD-B7D97E394FF8}" type="datetimeFigureOut">
              <a:rPr lang="en-US" smtClean="0"/>
              <a:pPr/>
              <a:t>2/11/2010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7335AF-815F-4829-9142-644DB258E2F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FDB789-5C69-497C-86CD-B7D97E394FF8}" type="datetimeFigureOut">
              <a:rPr lang="en-US" smtClean="0"/>
              <a:pPr/>
              <a:t>2/11/2010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7335AF-815F-4829-9142-644DB258E2F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FDB789-5C69-497C-86CD-B7D97E394FF8}" type="datetimeFigureOut">
              <a:rPr lang="en-US" smtClean="0"/>
              <a:pPr/>
              <a:t>2/11/2010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7335AF-815F-4829-9142-644DB258E2F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FDB789-5C69-497C-86CD-B7D97E394FF8}" type="datetimeFigureOut">
              <a:rPr lang="en-US" smtClean="0"/>
              <a:pPr/>
              <a:t>2/11/2010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37335AF-815F-4829-9142-644DB258E2F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FDB789-5C69-497C-86CD-B7D97E394FF8}" type="datetimeFigureOut">
              <a:rPr lang="en-US" smtClean="0"/>
              <a:pPr/>
              <a:t>2/11/2010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37335AF-815F-4829-9142-644DB258E2F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FDB789-5C69-497C-86CD-B7D97E394FF8}" type="datetimeFigureOut">
              <a:rPr lang="en-US" smtClean="0"/>
              <a:pPr/>
              <a:t>2/11/2010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37335AF-815F-4829-9142-644DB258E2F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FDB789-5C69-497C-86CD-B7D97E394FF8}" type="datetimeFigureOut">
              <a:rPr lang="en-US" smtClean="0"/>
              <a:pPr/>
              <a:t>2/11/2010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7335AF-815F-4829-9142-644DB258E2F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FDB789-5C69-497C-86CD-B7D97E394FF8}" type="datetimeFigureOut">
              <a:rPr lang="en-US" smtClean="0"/>
              <a:pPr/>
              <a:t>2/11/2010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7335AF-815F-4829-9142-644DB258E2F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FDB789-5C69-497C-86CD-B7D97E394FF8}" type="datetimeFigureOut">
              <a:rPr lang="en-US" smtClean="0"/>
              <a:pPr/>
              <a:t>2/11/2010</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7335AF-815F-4829-9142-644DB258E2F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youtube.com/watch?v=ldwLwlmFij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youtube.com/watch?v=JDXK1dFY_Pc"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youtube.com/watch?v=Jlelz3BPMAA&amp;feature=related"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youtube.com/watch?v=X8nJKa13sBo"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youtube.com/watch?v=dMlqV8y5fnQ"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onkeyBrainEat.gif"/>
          <p:cNvPicPr>
            <a:picLocks noChangeAspect="1"/>
          </p:cNvPicPr>
          <p:nvPr/>
        </p:nvPicPr>
        <p:blipFill>
          <a:blip r:embed="rId2"/>
          <a:stretch>
            <a:fillRect/>
          </a:stretch>
        </p:blipFill>
        <p:spPr>
          <a:xfrm>
            <a:off x="1" y="-1"/>
            <a:ext cx="9144000" cy="6858001"/>
          </a:xfrm>
          <a:prstGeom prst="rect">
            <a:avLst/>
          </a:prstGeom>
        </p:spPr>
      </p:pic>
      <p:sp>
        <p:nvSpPr>
          <p:cNvPr id="4" name="Rectangle 3"/>
          <p:cNvSpPr/>
          <p:nvPr/>
        </p:nvSpPr>
        <p:spPr>
          <a:xfrm>
            <a:off x="-1219200" y="1371600"/>
            <a:ext cx="11201400" cy="1754326"/>
          </a:xfrm>
          <a:prstGeom prst="rect">
            <a:avLst/>
          </a:prstGeom>
          <a:noFill/>
          <a:ln>
            <a:noFill/>
          </a:ln>
          <a:effectLst>
            <a:glow rad="228600">
              <a:schemeClr val="accent2">
                <a:satMod val="175000"/>
                <a:alpha val="40000"/>
              </a:schemeClr>
            </a:glow>
            <a:innerShdw blurRad="63500" dist="50800" dir="16200000">
              <a:prstClr val="black">
                <a:alpha val="50000"/>
              </a:prstClr>
            </a:innerShdw>
          </a:effectLst>
        </p:spPr>
        <p:txBody>
          <a:bodyPr wrap="square" lIns="91440" tIns="45720" rIns="91440" bIns="45720">
            <a:spAutoFit/>
            <a:sp3d extrusionH="57150">
              <a:bevelT w="38100" h="38100" prst="convex"/>
              <a:bevelB w="57150" h="38100" prst="hardEdge"/>
            </a:sp3d>
          </a:bodyPr>
          <a:lstStyle/>
          <a:p>
            <a:pPr algn="ctr"/>
            <a:r>
              <a:rPr lang="en-US" sz="5400" b="1" dirty="0" smtClean="0">
                <a:ln w="1905"/>
                <a:solidFill>
                  <a:schemeClr val="accent2">
                    <a:lumMod val="60000"/>
                    <a:lumOff val="40000"/>
                  </a:schemeClr>
                </a:solidFill>
                <a:effectLst>
                  <a:innerShdw blurRad="69850" dist="43180" dir="5400000">
                    <a:srgbClr val="000000">
                      <a:alpha val="65000"/>
                    </a:srgbClr>
                  </a:innerShdw>
                </a:effectLst>
              </a:rPr>
              <a:t>Hacking the Mind</a:t>
            </a:r>
          </a:p>
          <a:p>
            <a:pPr algn="ctr"/>
            <a:endParaRPr lang="en-US" sz="5400" b="1" dirty="0">
              <a:ln w="1905"/>
              <a:solidFill>
                <a:schemeClr val="accent2">
                  <a:lumMod val="60000"/>
                  <a:lumOff val="40000"/>
                </a:schemeClr>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10800000" scaled="0"/>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b="1" dirty="0" smtClean="0"/>
              <a:t>Ad Hominem</a:t>
            </a:r>
            <a:r>
              <a:rPr lang="en-US" sz="2400" b="1" dirty="0"/>
              <a:t>: </a:t>
            </a:r>
            <a:r>
              <a:rPr lang="en-US" sz="2400" dirty="0"/>
              <a:t>attack the person's character. Call him names, talk about </a:t>
            </a:r>
            <a:r>
              <a:rPr lang="en-US" sz="2400" dirty="0" smtClean="0"/>
              <a:t>her failed </a:t>
            </a:r>
            <a:r>
              <a:rPr lang="en-US" sz="2400" dirty="0"/>
              <a:t>love life, mention his hatred for minorities, etc.  </a:t>
            </a:r>
          </a:p>
          <a:p>
            <a:r>
              <a:rPr lang="en-US" sz="2400" b="1" dirty="0" smtClean="0"/>
              <a:t>Appeal </a:t>
            </a:r>
            <a:r>
              <a:rPr lang="en-US" sz="2400" b="1" dirty="0"/>
              <a:t>to authority: </a:t>
            </a:r>
            <a:r>
              <a:rPr lang="en-US" sz="2400" dirty="0"/>
              <a:t>tell your reader, or listener, that someone famous agrees with </a:t>
            </a:r>
            <a:r>
              <a:rPr lang="en-US" sz="2400" dirty="0" smtClean="0"/>
              <a:t>you. Whether </a:t>
            </a:r>
            <a:r>
              <a:rPr lang="en-US" sz="2400" dirty="0"/>
              <a:t>or not it is true doesn't matter. The goal is to impress the audience.</a:t>
            </a:r>
          </a:p>
          <a:p>
            <a:r>
              <a:rPr lang="en-US" sz="2400" b="1" dirty="0" smtClean="0"/>
              <a:t>Statement </a:t>
            </a:r>
            <a:r>
              <a:rPr lang="en-US" sz="2400" b="1" dirty="0"/>
              <a:t>of conversion: </a:t>
            </a:r>
            <a:r>
              <a:rPr lang="en-US" sz="2400" dirty="0"/>
              <a:t>"I used to believe in </a:t>
            </a:r>
            <a:r>
              <a:rPr lang="en-US" sz="2400" dirty="0" smtClean="0"/>
              <a:t>‘X’, </a:t>
            </a:r>
            <a:r>
              <a:rPr lang="en-US" sz="2400" dirty="0"/>
              <a:t>but now that I am better educated, I reject 'X'".</a:t>
            </a:r>
          </a:p>
          <a:p>
            <a:r>
              <a:rPr lang="en-US" sz="2400" b="1" dirty="0" smtClean="0"/>
              <a:t>Lying</a:t>
            </a:r>
            <a:r>
              <a:rPr lang="en-US" sz="2400" b="1" dirty="0"/>
              <a:t>: </a:t>
            </a:r>
            <a:r>
              <a:rPr lang="en-US" sz="2400" dirty="0"/>
              <a:t>Outright lying to the audience is the easiest, and sometimes most efficient, way to trick the reader to your side of the argument</a:t>
            </a:r>
          </a:p>
        </p:txBody>
      </p:sp>
      <p:sp>
        <p:nvSpPr>
          <p:cNvPr id="5" name="Rectangle 4"/>
          <p:cNvSpPr/>
          <p:nvPr/>
        </p:nvSpPr>
        <p:spPr>
          <a:xfrm>
            <a:off x="1752600" y="381000"/>
            <a:ext cx="5543633"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Arguing fallacy</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8" name="Rectangle 7"/>
          <p:cNvSpPr/>
          <p:nvPr/>
        </p:nvSpPr>
        <p:spPr>
          <a:xfrm>
            <a:off x="3124200" y="228600"/>
            <a:ext cx="2095446"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smtClean="0">
                <a:ln w="11430"/>
                <a:solidFill>
                  <a:srgbClr val="F8F8F8"/>
                </a:solidFill>
                <a:effectLst>
                  <a:outerShdw blurRad="25400" algn="tl" rotWithShape="0">
                    <a:srgbClr val="000000">
                      <a:alpha val="43000"/>
                    </a:srgbClr>
                  </a:outerShdw>
                </a:effectLst>
              </a:rPr>
              <a:t>Sound</a:t>
            </a:r>
            <a:endParaRPr lang="en-US" sz="5400" b="1" cap="none" spc="150" dirty="0">
              <a:ln w="11430"/>
              <a:solidFill>
                <a:srgbClr val="F8F8F8"/>
              </a:solidFill>
              <a:effectLst>
                <a:outerShdw blurRad="25400" algn="tl" rotWithShape="0">
                  <a:srgbClr val="000000">
                    <a:alpha val="43000"/>
                  </a:srgbClr>
                </a:outerShdw>
              </a:effectLst>
            </a:endParaRPr>
          </a:p>
        </p:txBody>
      </p:sp>
      <p:sp>
        <p:nvSpPr>
          <p:cNvPr id="5" name="TextBox 4"/>
          <p:cNvSpPr txBox="1"/>
          <p:nvPr/>
        </p:nvSpPr>
        <p:spPr>
          <a:xfrm>
            <a:off x="1524000" y="2057400"/>
            <a:ext cx="5181600" cy="369332"/>
          </a:xfrm>
          <a:prstGeom prst="rect">
            <a:avLst/>
          </a:prstGeom>
          <a:noFill/>
        </p:spPr>
        <p:txBody>
          <a:bodyPr wrap="square" rtlCol="0">
            <a:spAutoFit/>
          </a:bodyPr>
          <a:lstStyle/>
          <a:p>
            <a:r>
              <a:rPr lang="en-US" dirty="0" smtClean="0">
                <a:hlinkClick r:id="rId2"/>
              </a:rPr>
              <a:t>http://www.youtube.com/watch?v=ldwLwlmFijM</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Rectangle 7"/>
          <p:cNvSpPr/>
          <p:nvPr/>
        </p:nvSpPr>
        <p:spPr>
          <a:xfrm>
            <a:off x="1676400" y="381000"/>
            <a:ext cx="5953682"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smtClean="0">
                <a:ln w="11430"/>
                <a:solidFill>
                  <a:srgbClr val="F8F8F8"/>
                </a:solidFill>
                <a:effectLst>
                  <a:outerShdw blurRad="25400" algn="tl" rotWithShape="0">
                    <a:srgbClr val="000000">
                      <a:alpha val="43000"/>
                    </a:srgbClr>
                  </a:outerShdw>
                </a:effectLst>
              </a:rPr>
              <a:t>Sound continued…</a:t>
            </a:r>
            <a:endParaRPr lang="en-US" sz="5400" b="1" cap="none" spc="150" dirty="0">
              <a:ln w="11430"/>
              <a:solidFill>
                <a:srgbClr val="F8F8F8"/>
              </a:solidFill>
              <a:effectLst>
                <a:outerShdw blurRad="25400" algn="tl" rotWithShape="0">
                  <a:srgbClr val="000000">
                    <a:alpha val="43000"/>
                  </a:srgbClr>
                </a:outerShdw>
              </a:effectLst>
            </a:endParaRPr>
          </a:p>
        </p:txBody>
      </p:sp>
      <p:sp>
        <p:nvSpPr>
          <p:cNvPr id="5" name="TextBox 4"/>
          <p:cNvSpPr txBox="1"/>
          <p:nvPr/>
        </p:nvSpPr>
        <p:spPr>
          <a:xfrm>
            <a:off x="1752600" y="2743200"/>
            <a:ext cx="4876800" cy="369332"/>
          </a:xfrm>
          <a:prstGeom prst="rect">
            <a:avLst/>
          </a:prstGeom>
          <a:noFill/>
        </p:spPr>
        <p:txBody>
          <a:bodyPr wrap="square" rtlCol="0">
            <a:spAutoFit/>
          </a:bodyPr>
          <a:lstStyle/>
          <a:p>
            <a:r>
              <a:rPr lang="en-US" dirty="0" smtClean="0">
                <a:hlinkClick r:id="rId2"/>
              </a:rPr>
              <a:t>http://www.youtube.com/watch?v=JDXK1dFY_Pc</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12" name="Rectangle 11"/>
          <p:cNvSpPr/>
          <p:nvPr/>
        </p:nvSpPr>
        <p:spPr>
          <a:xfrm>
            <a:off x="1676400" y="152400"/>
            <a:ext cx="5953682"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smtClean="0">
                <a:ln w="11430"/>
                <a:solidFill>
                  <a:srgbClr val="F8F8F8"/>
                </a:solidFill>
                <a:effectLst>
                  <a:outerShdw blurRad="25400" algn="tl" rotWithShape="0">
                    <a:srgbClr val="000000">
                      <a:alpha val="43000"/>
                    </a:srgbClr>
                  </a:outerShdw>
                </a:effectLst>
              </a:rPr>
              <a:t>Sound continued…</a:t>
            </a:r>
            <a:endParaRPr lang="en-US" sz="5400" b="1" cap="none" spc="150" dirty="0">
              <a:ln w="11430"/>
              <a:solidFill>
                <a:srgbClr val="F8F8F8"/>
              </a:solidFill>
              <a:effectLst>
                <a:outerShdw blurRad="25400" algn="tl" rotWithShape="0">
                  <a:srgbClr val="000000">
                    <a:alpha val="43000"/>
                  </a:srgbClr>
                </a:outerShdw>
              </a:effectLst>
            </a:endParaRPr>
          </a:p>
        </p:txBody>
      </p:sp>
      <p:sp>
        <p:nvSpPr>
          <p:cNvPr id="6" name="TextBox 5"/>
          <p:cNvSpPr txBox="1"/>
          <p:nvPr/>
        </p:nvSpPr>
        <p:spPr>
          <a:xfrm>
            <a:off x="2057400" y="2819400"/>
            <a:ext cx="5105400" cy="646331"/>
          </a:xfrm>
          <a:prstGeom prst="rect">
            <a:avLst/>
          </a:prstGeom>
          <a:noFill/>
        </p:spPr>
        <p:txBody>
          <a:bodyPr wrap="square" rtlCol="0">
            <a:spAutoFit/>
          </a:bodyPr>
          <a:lstStyle/>
          <a:p>
            <a:r>
              <a:rPr lang="en-US" dirty="0" smtClean="0">
                <a:hlinkClick r:id="rId2"/>
              </a:rPr>
              <a:t>http://www.youtube.com/watch?v=Jlelz3BPMAA&amp;feature=related</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7001">
              <a:srgbClr val="E6E6E6"/>
            </a:gs>
            <a:gs pos="7001">
              <a:srgbClr val="E6E6E6"/>
            </a:gs>
            <a:gs pos="7001">
              <a:srgbClr val="E6E6E6"/>
            </a:gs>
            <a:gs pos="14000">
              <a:srgbClr val="E6E6E6"/>
            </a:gs>
            <a:gs pos="32001">
              <a:srgbClr val="7D8496"/>
            </a:gs>
            <a:gs pos="47000">
              <a:srgbClr val="E6E6E6"/>
            </a:gs>
            <a:gs pos="85001">
              <a:srgbClr val="7D8496"/>
            </a:gs>
            <a:gs pos="100000">
              <a:srgbClr val="E6E6E6"/>
            </a:gs>
          </a:gsLst>
          <a:lin ang="5400000" scaled="0"/>
        </a:gra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lnSpcReduction="10000"/>
          </a:bodyPr>
          <a:lstStyle/>
          <a:p>
            <a:pPr algn="ctr">
              <a:buNone/>
            </a:pPr>
            <a:r>
              <a:rPr lang="en-US" sz="1600" b="1" dirty="0"/>
              <a:t>One of the main stimuli for our brains is sight. Therefore, colors play an important role in the subconscious hacking of the mind.</a:t>
            </a:r>
            <a:endParaRPr lang="en-US" sz="1600" b="1" dirty="0" smtClean="0"/>
          </a:p>
          <a:p>
            <a:endParaRPr lang="en-US" sz="1600" dirty="0" smtClean="0"/>
          </a:p>
          <a:p>
            <a:r>
              <a:rPr lang="en-US" sz="1600" b="1" dirty="0" smtClean="0"/>
              <a:t>Black suggests power, boldness, and authority.</a:t>
            </a:r>
          </a:p>
          <a:p>
            <a:r>
              <a:rPr lang="en-US" sz="1600" b="1" dirty="0">
                <a:solidFill>
                  <a:srgbClr val="002060"/>
                </a:solidFill>
              </a:rPr>
              <a:t>Blue </a:t>
            </a:r>
            <a:r>
              <a:rPr lang="en-US" sz="1600" b="1" dirty="0" smtClean="0">
                <a:solidFill>
                  <a:srgbClr val="002060"/>
                </a:solidFill>
              </a:rPr>
              <a:t>suggests </a:t>
            </a:r>
            <a:r>
              <a:rPr lang="en-US" sz="1600" b="1" dirty="0">
                <a:solidFill>
                  <a:srgbClr val="002060"/>
                </a:solidFill>
              </a:rPr>
              <a:t>security, authority, faithfulness and dignity</a:t>
            </a:r>
            <a:r>
              <a:rPr lang="en-US" sz="1600" b="1" dirty="0" smtClean="0">
                <a:solidFill>
                  <a:srgbClr val="002060"/>
                </a:solidFill>
              </a:rPr>
              <a:t>.</a:t>
            </a:r>
          </a:p>
          <a:p>
            <a:r>
              <a:rPr lang="en-US" sz="1600" b="1" dirty="0" smtClean="0">
                <a:solidFill>
                  <a:srgbClr val="663300"/>
                </a:solidFill>
              </a:rPr>
              <a:t>Brown suggests </a:t>
            </a:r>
            <a:r>
              <a:rPr lang="en-US" sz="1600" b="1" dirty="0">
                <a:solidFill>
                  <a:srgbClr val="663300"/>
                </a:solidFill>
              </a:rPr>
              <a:t>richness, politeness, helpfulness </a:t>
            </a:r>
            <a:r>
              <a:rPr lang="en-US" sz="1600" b="1" dirty="0" smtClean="0">
                <a:solidFill>
                  <a:srgbClr val="663300"/>
                </a:solidFill>
              </a:rPr>
              <a:t>and effectiveness.</a:t>
            </a:r>
          </a:p>
          <a:p>
            <a:r>
              <a:rPr lang="en-US" sz="1600" b="1" dirty="0" smtClean="0">
                <a:solidFill>
                  <a:schemeClr val="bg2">
                    <a:lumMod val="50000"/>
                  </a:schemeClr>
                </a:solidFill>
              </a:rPr>
              <a:t>Gray suggests </a:t>
            </a:r>
            <a:r>
              <a:rPr lang="en-US" sz="1600" b="1" dirty="0">
                <a:solidFill>
                  <a:schemeClr val="bg2">
                    <a:lumMod val="50000"/>
                  </a:schemeClr>
                </a:solidFill>
              </a:rPr>
              <a:t>authority, practicality, earnestness </a:t>
            </a:r>
            <a:r>
              <a:rPr lang="en-US" sz="1600" b="1" dirty="0" smtClean="0">
                <a:solidFill>
                  <a:schemeClr val="bg2">
                    <a:lumMod val="50000"/>
                  </a:schemeClr>
                </a:solidFill>
              </a:rPr>
              <a:t>and creativity</a:t>
            </a:r>
            <a:r>
              <a:rPr lang="en-US" sz="1600" b="1" dirty="0">
                <a:solidFill>
                  <a:schemeClr val="bg2">
                    <a:lumMod val="50000"/>
                  </a:schemeClr>
                </a:solidFill>
              </a:rPr>
              <a:t>. </a:t>
            </a:r>
            <a:r>
              <a:rPr lang="en-US" sz="1600" b="1" dirty="0" smtClean="0">
                <a:solidFill>
                  <a:schemeClr val="bg2">
                    <a:lumMod val="50000"/>
                  </a:schemeClr>
                </a:solidFill>
              </a:rPr>
              <a:t>   </a:t>
            </a:r>
          </a:p>
          <a:p>
            <a:r>
              <a:rPr lang="en-US" sz="1600" b="1" dirty="0" smtClean="0">
                <a:solidFill>
                  <a:srgbClr val="008000"/>
                </a:solidFill>
              </a:rPr>
              <a:t>Green suggests </a:t>
            </a:r>
            <a:r>
              <a:rPr lang="en-US" sz="1600" b="1" dirty="0">
                <a:solidFill>
                  <a:srgbClr val="008000"/>
                </a:solidFill>
              </a:rPr>
              <a:t>health, fertility, freedom, </a:t>
            </a:r>
            <a:r>
              <a:rPr lang="en-US" sz="1600" b="1" dirty="0" smtClean="0">
                <a:solidFill>
                  <a:srgbClr val="008000"/>
                </a:solidFill>
              </a:rPr>
              <a:t>freshness, healing</a:t>
            </a:r>
            <a:r>
              <a:rPr lang="en-US" sz="1600" b="1" dirty="0">
                <a:solidFill>
                  <a:srgbClr val="008000"/>
                </a:solidFill>
              </a:rPr>
              <a:t>, tranquility and </a:t>
            </a:r>
            <a:r>
              <a:rPr lang="en-US" sz="1600" b="1" dirty="0" smtClean="0">
                <a:solidFill>
                  <a:srgbClr val="008000"/>
                </a:solidFill>
              </a:rPr>
              <a:t>greed. </a:t>
            </a:r>
          </a:p>
          <a:p>
            <a:r>
              <a:rPr lang="en-US" sz="1600" b="1" dirty="0">
                <a:solidFill>
                  <a:srgbClr val="FF3300"/>
                </a:solidFill>
              </a:rPr>
              <a:t>Orange </a:t>
            </a:r>
            <a:r>
              <a:rPr lang="en-US" sz="1600" b="1" dirty="0" smtClean="0">
                <a:solidFill>
                  <a:srgbClr val="FF3300"/>
                </a:solidFill>
              </a:rPr>
              <a:t> suggests </a:t>
            </a:r>
            <a:r>
              <a:rPr lang="en-US" sz="1600" b="1" dirty="0">
                <a:solidFill>
                  <a:srgbClr val="FF3300"/>
                </a:solidFill>
              </a:rPr>
              <a:t>pleasure, cool, excitement, </a:t>
            </a:r>
            <a:r>
              <a:rPr lang="en-US" sz="1600" b="1" dirty="0" smtClean="0">
                <a:solidFill>
                  <a:srgbClr val="FF3300"/>
                </a:solidFill>
              </a:rPr>
              <a:t>cheer, endurance</a:t>
            </a:r>
            <a:r>
              <a:rPr lang="en-US" sz="1600" b="1" dirty="0">
                <a:solidFill>
                  <a:srgbClr val="FF3300"/>
                </a:solidFill>
              </a:rPr>
              <a:t>, strength and ambition</a:t>
            </a:r>
            <a:r>
              <a:rPr lang="en-US" sz="1600" b="1" dirty="0"/>
              <a:t>. </a:t>
            </a:r>
            <a:endParaRPr lang="en-US" sz="1600" b="1" dirty="0" smtClean="0"/>
          </a:p>
          <a:p>
            <a:r>
              <a:rPr lang="en-US" sz="1600" b="1" dirty="0" smtClean="0">
                <a:solidFill>
                  <a:srgbClr val="FF3399"/>
                </a:solidFill>
              </a:rPr>
              <a:t>Pink suggests femininity, gentleness, well being and innocence.</a:t>
            </a:r>
          </a:p>
          <a:p>
            <a:r>
              <a:rPr lang="en-US" sz="1600" b="1" dirty="0" smtClean="0">
                <a:solidFill>
                  <a:srgbClr val="6600FF"/>
                </a:solidFill>
              </a:rPr>
              <a:t>Purple suggests spirituality, royalty, luxury, wealth, sophistication, authority and mournfulness. It is also feminine and romantic.</a:t>
            </a:r>
          </a:p>
          <a:p>
            <a:r>
              <a:rPr lang="en-US" sz="1600" b="1" dirty="0" smtClean="0">
                <a:solidFill>
                  <a:srgbClr val="C00000"/>
                </a:solidFill>
              </a:rPr>
              <a:t>Red  suggests </a:t>
            </a:r>
            <a:r>
              <a:rPr lang="en-US" sz="1600" b="1" dirty="0">
                <a:solidFill>
                  <a:srgbClr val="C00000"/>
                </a:solidFill>
              </a:rPr>
              <a:t>excitement, strength, sex, passion, vitality, </a:t>
            </a:r>
            <a:r>
              <a:rPr lang="en-US" sz="1600" b="1" dirty="0" smtClean="0">
                <a:solidFill>
                  <a:srgbClr val="C00000"/>
                </a:solidFill>
              </a:rPr>
              <a:t>and aggressiveness</a:t>
            </a:r>
            <a:r>
              <a:rPr lang="en-US" sz="1600" b="1" dirty="0">
                <a:solidFill>
                  <a:srgbClr val="C00000"/>
                </a:solidFill>
              </a:rPr>
              <a:t>. </a:t>
            </a:r>
            <a:r>
              <a:rPr lang="en-US" sz="1600" b="1" dirty="0" smtClean="0">
                <a:solidFill>
                  <a:srgbClr val="C00000"/>
                </a:solidFill>
              </a:rPr>
              <a:t>It </a:t>
            </a:r>
            <a:r>
              <a:rPr lang="en-US" sz="1600" b="1" dirty="0">
                <a:solidFill>
                  <a:srgbClr val="C00000"/>
                </a:solidFill>
              </a:rPr>
              <a:t>stimulates a </a:t>
            </a:r>
            <a:r>
              <a:rPr lang="en-US" sz="1600" b="1" dirty="0" smtClean="0">
                <a:solidFill>
                  <a:srgbClr val="C00000"/>
                </a:solidFill>
              </a:rPr>
              <a:t>faster heartbeat </a:t>
            </a:r>
            <a:r>
              <a:rPr lang="en-US" sz="1600" b="1" dirty="0">
                <a:solidFill>
                  <a:srgbClr val="C00000"/>
                </a:solidFill>
              </a:rPr>
              <a:t>and breathing. </a:t>
            </a:r>
            <a:endParaRPr lang="en-US" sz="1600" b="1" dirty="0" smtClean="0">
              <a:solidFill>
                <a:srgbClr val="C00000"/>
              </a:solidFill>
            </a:endParaRPr>
          </a:p>
          <a:p>
            <a:r>
              <a:rPr lang="en-US" sz="1600" b="1" dirty="0">
                <a:solidFill>
                  <a:schemeClr val="bg1"/>
                </a:solidFill>
              </a:rPr>
              <a:t>White s</a:t>
            </a:r>
            <a:r>
              <a:rPr lang="en-US" sz="1600" b="1" dirty="0" smtClean="0">
                <a:solidFill>
                  <a:schemeClr val="bg1"/>
                </a:solidFill>
              </a:rPr>
              <a:t>uggests </a:t>
            </a:r>
            <a:r>
              <a:rPr lang="en-US" sz="1600" b="1" dirty="0">
                <a:solidFill>
                  <a:schemeClr val="bg1"/>
                </a:solidFill>
              </a:rPr>
              <a:t>refined, purity, devotion, contemporary </a:t>
            </a:r>
            <a:r>
              <a:rPr lang="en-US" sz="1600" b="1" dirty="0" smtClean="0">
                <a:solidFill>
                  <a:schemeClr val="bg1"/>
                </a:solidFill>
              </a:rPr>
              <a:t>and truthfulness</a:t>
            </a:r>
            <a:r>
              <a:rPr lang="en-US" sz="1600" b="1" dirty="0">
                <a:solidFill>
                  <a:schemeClr val="bg1"/>
                </a:solidFill>
              </a:rPr>
              <a:t>. Doctors and nurses wear white to imply sterility.</a:t>
            </a:r>
            <a:r>
              <a:rPr lang="en-US" sz="1600" b="1" dirty="0" smtClean="0">
                <a:solidFill>
                  <a:schemeClr val="bg1"/>
                </a:solidFill>
              </a:rPr>
              <a:t> </a:t>
            </a:r>
          </a:p>
          <a:p>
            <a:r>
              <a:rPr lang="en-US" sz="1600" b="1" dirty="0">
                <a:solidFill>
                  <a:srgbClr val="FFFF00"/>
                </a:solidFill>
              </a:rPr>
              <a:t>Yellow </a:t>
            </a:r>
            <a:r>
              <a:rPr lang="en-US" sz="1600" b="1" dirty="0" smtClean="0">
                <a:solidFill>
                  <a:srgbClr val="FFFF00"/>
                </a:solidFill>
              </a:rPr>
              <a:t> suggests </a:t>
            </a:r>
            <a:r>
              <a:rPr lang="en-US" sz="1600" b="1" dirty="0">
                <a:solidFill>
                  <a:srgbClr val="FFFF00"/>
                </a:solidFill>
              </a:rPr>
              <a:t>warmth, sunshine, cheer, happiness, </a:t>
            </a:r>
            <a:r>
              <a:rPr lang="en-US" sz="1600" b="1" dirty="0" smtClean="0">
                <a:solidFill>
                  <a:srgbClr val="FFFF00"/>
                </a:solidFill>
              </a:rPr>
              <a:t>jealousy deceit </a:t>
            </a:r>
            <a:r>
              <a:rPr lang="en-US" sz="1600" b="1" dirty="0">
                <a:solidFill>
                  <a:srgbClr val="FFFF00"/>
                </a:solidFill>
              </a:rPr>
              <a:t>and cowardice.</a:t>
            </a:r>
          </a:p>
          <a:p>
            <a:endParaRPr lang="en-US" sz="2000" dirty="0"/>
          </a:p>
          <a:p>
            <a:endParaRPr lang="en-US" sz="2000" dirty="0" smtClean="0"/>
          </a:p>
          <a:p>
            <a:endParaRPr lang="en-US" sz="2000" dirty="0"/>
          </a:p>
        </p:txBody>
      </p:sp>
      <p:sp>
        <p:nvSpPr>
          <p:cNvPr id="5" name="Rectangle 4"/>
          <p:cNvSpPr/>
          <p:nvPr/>
        </p:nvSpPr>
        <p:spPr>
          <a:xfrm>
            <a:off x="2667000" y="381000"/>
            <a:ext cx="4114800" cy="923330"/>
          </a:xfrm>
          <a:prstGeom prst="rect">
            <a:avLst/>
          </a:prstGeom>
          <a:noFill/>
          <a:effectLst>
            <a:outerShdw blurRad="50800" dist="38100" dir="2700000" algn="tl" rotWithShape="0">
              <a:prstClr val="black">
                <a:alpha val="40000"/>
              </a:prstClr>
            </a:outerShdw>
          </a:effectLst>
          <a:scene3d>
            <a:camera prst="perspectiveRight"/>
            <a:lightRig rig="threePt" dir="t"/>
          </a:scene3d>
        </p:spPr>
        <p:txBody>
          <a:bodyPr wrap="square" lIns="91440" tIns="45720" rIns="91440" bIns="45720">
            <a:spAutoFit/>
          </a:bodyPr>
          <a:lstStyle/>
          <a:p>
            <a:pPr algn="ctr"/>
            <a:r>
              <a:rPr lang="en-US" sz="5400" b="1" cap="none" spc="0" dirty="0" smtClean="0">
                <a:ln w="10541" cmpd="sng">
                  <a:solidFill>
                    <a:srgbClr val="7D7D7D">
                      <a:tint val="100000"/>
                      <a:shade val="100000"/>
                      <a:satMod val="110000"/>
                    </a:srgbClr>
                  </a:solidFill>
                  <a:prstDash val="solid"/>
                </a:ln>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a:rPr>
              <a:t>COLORS</a:t>
            </a:r>
            <a:endParaRPr lang="en-US" sz="5400" b="1" cap="none" spc="0" dirty="0">
              <a:ln w="10541" cmpd="sng">
                <a:solidFill>
                  <a:srgbClr val="7D7D7D">
                    <a:tint val="100000"/>
                    <a:shade val="100000"/>
                    <a:satMod val="110000"/>
                  </a:srgbClr>
                </a:solidFill>
                <a:prstDash val="solid"/>
              </a:ln>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Colors/Sound/Rhetoric/Framing</a:t>
            </a:r>
          </a:p>
        </p:txBody>
      </p:sp>
      <p:sp>
        <p:nvSpPr>
          <p:cNvPr id="3" name="Content Placeholder 2"/>
          <p:cNvSpPr>
            <a:spLocks noGrp="1"/>
          </p:cNvSpPr>
          <p:nvPr>
            <p:ph idx="1"/>
          </p:nvPr>
        </p:nvSpPr>
        <p:spPr>
          <a:xfrm>
            <a:off x="457200" y="1447800"/>
            <a:ext cx="8229600" cy="2971799"/>
          </a:xfrm>
        </p:spPr>
        <p:txBody>
          <a:bodyPr/>
          <a:lstStyle/>
          <a:p>
            <a:r>
              <a:rPr lang="en-US" dirty="0"/>
              <a:t>Notice in these </a:t>
            </a:r>
            <a:r>
              <a:rPr lang="en-US" dirty="0" smtClean="0"/>
              <a:t>three advertisements </a:t>
            </a:r>
            <a:r>
              <a:rPr lang="en-US" dirty="0"/>
              <a:t>the use of the four powerful covert mind hacking tools. Also take note that not all mind hacking is malicious. Mind hacking can be used to "debug" as well as harm.</a:t>
            </a:r>
          </a:p>
        </p:txBody>
      </p:sp>
      <p:pic>
        <p:nvPicPr>
          <p:cNvPr id="4" name="Picture 3" descr="TV-gun.jpg"/>
          <p:cNvPicPr>
            <a:picLocks noChangeAspect="1"/>
          </p:cNvPicPr>
          <p:nvPr/>
        </p:nvPicPr>
        <p:blipFill>
          <a:blip r:embed="rId2"/>
          <a:stretch>
            <a:fillRect/>
          </a:stretch>
        </p:blipFill>
        <p:spPr>
          <a:xfrm>
            <a:off x="2895600" y="4114800"/>
            <a:ext cx="3698111" cy="24384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6" name="Rectangle 5"/>
          <p:cNvSpPr/>
          <p:nvPr/>
        </p:nvSpPr>
        <p:spPr>
          <a:xfrm>
            <a:off x="2667000" y="228600"/>
            <a:ext cx="3297634" cy="923330"/>
          </a:xfrm>
          <a:prstGeom prst="rect">
            <a:avLst/>
          </a:prstGeom>
          <a:noFill/>
        </p:spPr>
        <p:txBody>
          <a:bodyPr wrap="none" lIns="91440" tIns="45720" rIns="91440" bIns="45720">
            <a:spAutoFit/>
          </a:bodyPr>
          <a:lstStyle/>
          <a:p>
            <a:pPr algn="ct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Sexy Food </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7" name="TextBox 6"/>
          <p:cNvSpPr txBox="1"/>
          <p:nvPr/>
        </p:nvSpPr>
        <p:spPr>
          <a:xfrm>
            <a:off x="1905000" y="2514600"/>
            <a:ext cx="4876800" cy="369332"/>
          </a:xfrm>
          <a:prstGeom prst="rect">
            <a:avLst/>
          </a:prstGeom>
          <a:noFill/>
        </p:spPr>
        <p:txBody>
          <a:bodyPr wrap="square" rtlCol="0">
            <a:spAutoFit/>
          </a:bodyPr>
          <a:lstStyle/>
          <a:p>
            <a:r>
              <a:rPr lang="en-US" dirty="0" smtClean="0">
                <a:hlinkClick r:id="rId2"/>
              </a:rPr>
              <a:t>http://www.youtube.com/watch?v=X8nJKa13sBo</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Rectangle 7"/>
          <p:cNvSpPr/>
          <p:nvPr/>
        </p:nvSpPr>
        <p:spPr>
          <a:xfrm>
            <a:off x="1828800" y="304800"/>
            <a:ext cx="5347490" cy="923330"/>
          </a:xfrm>
          <a:prstGeom prst="rect">
            <a:avLst/>
          </a:prstGeom>
          <a:noFill/>
        </p:spPr>
        <p:txBody>
          <a:bodyPr wrap="none" lIns="91440" tIns="45720" rIns="91440" bIns="45720">
            <a:spAutoFit/>
          </a:bodyPr>
          <a:lstStyle/>
          <a:p>
            <a:pPr algn="ct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New World Order</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5" name="TextBox 4"/>
          <p:cNvSpPr txBox="1"/>
          <p:nvPr/>
        </p:nvSpPr>
        <p:spPr>
          <a:xfrm>
            <a:off x="1371600" y="2362200"/>
            <a:ext cx="5257800" cy="369332"/>
          </a:xfrm>
          <a:prstGeom prst="rect">
            <a:avLst/>
          </a:prstGeom>
          <a:noFill/>
        </p:spPr>
        <p:txBody>
          <a:bodyPr wrap="square" rtlCol="0">
            <a:spAutoFit/>
          </a:bodyPr>
          <a:lstStyle/>
          <a:p>
            <a:r>
              <a:rPr lang="en-US" dirty="0" smtClean="0">
                <a:hlinkClick r:id="rId2"/>
              </a:rPr>
              <a:t>http://www.youtube.com/watch?v=dMlqV8y5fnQ</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indcontrol.jpg"/>
          <p:cNvPicPr>
            <a:picLocks noChangeAspect="1"/>
          </p:cNvPicPr>
          <p:nvPr/>
        </p:nvPicPr>
        <p:blipFill>
          <a:blip r:embed="rId2">
            <a:lum bright="30000" contrast="-40000"/>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2057400"/>
            <a:ext cx="8229600" cy="4525963"/>
          </a:xfrm>
        </p:spPr>
        <p:txBody>
          <a:bodyPr/>
          <a:lstStyle/>
          <a:p>
            <a:pPr>
              <a:buNone/>
            </a:pPr>
            <a:r>
              <a:rPr lang="en-US" dirty="0" smtClean="0"/>
              <a:t>	</a:t>
            </a:r>
            <a:r>
              <a:rPr lang="en-US" dirty="0" smtClean="0">
                <a:solidFill>
                  <a:srgbClr val="002060"/>
                </a:solidFill>
              </a:rPr>
              <a:t>Remove your cell-phones from your pockets and place on desk.</a:t>
            </a:r>
            <a:endParaRPr lang="en-US" dirty="0">
              <a:solidFill>
                <a:srgbClr val="002060"/>
              </a:solidFill>
            </a:endParaRPr>
          </a:p>
        </p:txBody>
      </p:sp>
      <p:sp>
        <p:nvSpPr>
          <p:cNvPr id="7" name="Rectangle 6"/>
          <p:cNvSpPr/>
          <p:nvPr/>
        </p:nvSpPr>
        <p:spPr>
          <a:xfrm>
            <a:off x="1981200" y="457200"/>
            <a:ext cx="4942379"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An Experiment</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By merely suggesting outcomes or opinions, entire audiences can be swayed into believing anything.</a:t>
            </a:r>
          </a:p>
        </p:txBody>
      </p:sp>
      <p:pic>
        <p:nvPicPr>
          <p:cNvPr id="4" name="Picture 3" descr="subliminal.jpg"/>
          <p:cNvPicPr>
            <a:picLocks noChangeAspect="1"/>
          </p:cNvPicPr>
          <p:nvPr/>
        </p:nvPicPr>
        <p:blipFill>
          <a:blip r:embed="rId2"/>
          <a:stretch>
            <a:fillRect/>
          </a:stretch>
        </p:blipFill>
        <p:spPr>
          <a:xfrm>
            <a:off x="2438400" y="3200400"/>
            <a:ext cx="4381500" cy="3267075"/>
          </a:xfrm>
          <a:prstGeom prst="rect">
            <a:avLst/>
          </a:prstGeom>
        </p:spPr>
      </p:pic>
      <p:sp>
        <p:nvSpPr>
          <p:cNvPr id="8" name="Rectangle 7"/>
          <p:cNvSpPr/>
          <p:nvPr/>
        </p:nvSpPr>
        <p:spPr>
          <a:xfrm>
            <a:off x="1295400" y="533400"/>
            <a:ext cx="6633740" cy="923330"/>
          </a:xfrm>
          <a:prstGeom prst="rect">
            <a:avLst/>
          </a:prstGeom>
          <a:noFill/>
        </p:spPr>
        <p:txBody>
          <a:bodyPr wrap="none" lIns="91440" tIns="45720" rIns="91440" bIns="45720">
            <a:spAutoFit/>
          </a:bodyPr>
          <a:lstStyle/>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Suggestion/Subliminal</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of-mind.jpg"/>
          <p:cNvPicPr>
            <a:picLocks noChangeAspect="1"/>
          </p:cNvPicPr>
          <p:nvPr/>
        </p:nvPicPr>
        <p:blipFill>
          <a:blip r:embed="rId2">
            <a:lum bright="10000"/>
          </a:blip>
          <a:stretch>
            <a:fillRect/>
          </a:stretch>
        </p:blipFill>
        <p:spPr>
          <a:xfrm>
            <a:off x="0" y="0"/>
            <a:ext cx="9144000" cy="6858000"/>
          </a:xfrm>
          <a:prstGeom prst="rect">
            <a:avLst/>
          </a:prstGeom>
        </p:spPr>
      </p:pic>
      <p:sp>
        <p:nvSpPr>
          <p:cNvPr id="3" name="Content Placeholder 2"/>
          <p:cNvSpPr>
            <a:spLocks noGrp="1"/>
          </p:cNvSpPr>
          <p:nvPr>
            <p:ph idx="1"/>
          </p:nvPr>
        </p:nvSpPr>
        <p:spPr>
          <a:xfrm>
            <a:off x="533400" y="1981201"/>
            <a:ext cx="8229600" cy="4525963"/>
          </a:xfrm>
        </p:spPr>
        <p:txBody>
          <a:bodyPr/>
          <a:lstStyle/>
          <a:p>
            <a:pPr>
              <a:buNone/>
            </a:pPr>
            <a:r>
              <a:rPr lang="en-US" dirty="0" smtClean="0">
                <a:solidFill>
                  <a:srgbClr val="FF0000"/>
                </a:solidFill>
              </a:rPr>
              <a:t>What is hacking?</a:t>
            </a:r>
          </a:p>
          <a:p>
            <a:r>
              <a:rPr lang="en-US" dirty="0">
                <a:solidFill>
                  <a:srgbClr val="FF0000"/>
                </a:solidFill>
              </a:rPr>
              <a:t>Hacking is the modification of a tool to serve a different purpose than was originally intended. </a:t>
            </a:r>
          </a:p>
          <a:p>
            <a:r>
              <a:rPr lang="en-US" dirty="0">
                <a:solidFill>
                  <a:srgbClr val="FF0000"/>
                </a:solidFill>
              </a:rPr>
              <a:t>The </a:t>
            </a:r>
            <a:r>
              <a:rPr lang="en-US" dirty="0" smtClean="0">
                <a:solidFill>
                  <a:srgbClr val="FF0000"/>
                </a:solidFill>
              </a:rPr>
              <a:t>mind is a </a:t>
            </a:r>
            <a:r>
              <a:rPr lang="en-US" dirty="0">
                <a:solidFill>
                  <a:srgbClr val="FF0000"/>
                </a:solidFill>
              </a:rPr>
              <a:t>tool of logic and </a:t>
            </a:r>
            <a:r>
              <a:rPr lang="en-US" dirty="0" smtClean="0">
                <a:solidFill>
                  <a:srgbClr val="FF0000"/>
                </a:solidFill>
              </a:rPr>
              <a:t>reason, therefore it </a:t>
            </a:r>
            <a:r>
              <a:rPr lang="en-US" dirty="0">
                <a:solidFill>
                  <a:srgbClr val="FF0000"/>
                </a:solidFill>
              </a:rPr>
              <a:t>can be hacked</a:t>
            </a:r>
            <a:r>
              <a:rPr lang="en-US" dirty="0" smtClean="0">
                <a:solidFill>
                  <a:srgbClr val="FF0000"/>
                </a:solidFill>
              </a:rPr>
              <a:t>.</a:t>
            </a:r>
          </a:p>
          <a:p>
            <a:pPr>
              <a:buNone/>
            </a:pPr>
            <a:endParaRPr lang="en-US" dirty="0"/>
          </a:p>
        </p:txBody>
      </p:sp>
      <p:sp>
        <p:nvSpPr>
          <p:cNvPr id="8" name="Rectangle 7"/>
          <p:cNvSpPr/>
          <p:nvPr/>
        </p:nvSpPr>
        <p:spPr>
          <a:xfrm>
            <a:off x="1219200" y="609601"/>
            <a:ext cx="7239000" cy="830997"/>
          </a:xfrm>
          <a:prstGeom prst="rect">
            <a:avLst/>
          </a:prstGeom>
          <a:noFill/>
        </p:spPr>
        <p:txBody>
          <a:bodyPr wrap="square" lIns="91440" tIns="45720" rIns="91440" bIns="45720">
            <a:spAutoFit/>
          </a:bodyPr>
          <a:lstStyle/>
          <a:p>
            <a:pPr algn="ctr"/>
            <a:r>
              <a:rPr lang="en-US" sz="4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Can the mind be hacked?</a:t>
            </a:r>
            <a:endParaRPr lang="en-US" sz="4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hrenological.jpg"/>
          <p:cNvPicPr>
            <a:picLocks noChangeAspect="1"/>
          </p:cNvPicPr>
          <p:nvPr/>
        </p:nvPicPr>
        <p:blipFill>
          <a:blip r:embed="rId2">
            <a:lum bright="20000" contrast="-10000"/>
          </a:blip>
          <a:stretch>
            <a:fillRect/>
          </a:stretch>
        </p:blipFill>
        <p:spPr>
          <a:xfrm>
            <a:off x="4470400" y="1447800"/>
            <a:ext cx="4673600" cy="5410200"/>
          </a:xfrm>
          <a:prstGeom prst="rect">
            <a:avLst/>
          </a:prstGeom>
        </p:spPr>
      </p:pic>
      <p:sp>
        <p:nvSpPr>
          <p:cNvPr id="3" name="Content Placeholder 2"/>
          <p:cNvSpPr>
            <a:spLocks noGrp="1"/>
          </p:cNvSpPr>
          <p:nvPr>
            <p:ph idx="1"/>
          </p:nvPr>
        </p:nvSpPr>
        <p:spPr>
          <a:xfrm>
            <a:off x="457200" y="1600201"/>
            <a:ext cx="8229600" cy="4525963"/>
          </a:xfrm>
        </p:spPr>
        <p:txBody>
          <a:bodyPr/>
          <a:lstStyle/>
          <a:p>
            <a:r>
              <a:rPr lang="en-US" sz="2800" b="1" dirty="0"/>
              <a:t>Hacking the mind refers to the psychological manipulation of a person's </a:t>
            </a:r>
            <a:r>
              <a:rPr lang="en-US" sz="2800" b="1" dirty="0" smtClean="0"/>
              <a:t>thought-pattern </a:t>
            </a:r>
            <a:r>
              <a:rPr lang="en-US" sz="2800" b="1" dirty="0"/>
              <a:t>(purpose) and the physical alteration of brain chemistry using overt (violence/threat of violence) and covert (speech, colors, sound, pharmaceuticals) methods.</a:t>
            </a:r>
          </a:p>
          <a:p>
            <a:endParaRPr lang="en-US" dirty="0"/>
          </a:p>
        </p:txBody>
      </p:sp>
      <p:sp>
        <p:nvSpPr>
          <p:cNvPr id="8" name="Rectangle 7"/>
          <p:cNvSpPr/>
          <p:nvPr/>
        </p:nvSpPr>
        <p:spPr>
          <a:xfrm>
            <a:off x="533401" y="457201"/>
            <a:ext cx="8262390" cy="830997"/>
          </a:xfrm>
          <a:prstGeom prst="rect">
            <a:avLst/>
          </a:prstGeom>
          <a:noFill/>
        </p:spPr>
        <p:txBody>
          <a:bodyPr wrap="none" lIns="91440" tIns="45720" rIns="91440" bIns="45720">
            <a:spAutoFit/>
          </a:bodyPr>
          <a:lstStyle/>
          <a:p>
            <a:pPr algn="ctr"/>
            <a:r>
              <a:rPr lang="en-US" sz="4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How do you hack the mind?</a:t>
            </a:r>
            <a:endParaRPr lang="en-US" sz="4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US" b="1" dirty="0" smtClean="0"/>
              <a:t>Violence/Threat of Violence</a:t>
            </a:r>
          </a:p>
          <a:p>
            <a:pPr>
              <a:buNone/>
            </a:pPr>
            <a:r>
              <a:rPr lang="en-US" dirty="0" smtClean="0"/>
              <a:t>	How does violence qualify as a hack?</a:t>
            </a:r>
          </a:p>
          <a:p>
            <a:pPr>
              <a:buNone/>
            </a:pPr>
            <a:endParaRPr lang="en-US" dirty="0"/>
          </a:p>
          <a:p>
            <a:pPr>
              <a:buNone/>
            </a:pPr>
            <a:endParaRPr lang="en-US" dirty="0"/>
          </a:p>
        </p:txBody>
      </p:sp>
      <p:pic>
        <p:nvPicPr>
          <p:cNvPr id="4" name="Picture 3" descr="beatkid4.jpg"/>
          <p:cNvPicPr>
            <a:picLocks noChangeAspect="1"/>
          </p:cNvPicPr>
          <p:nvPr/>
        </p:nvPicPr>
        <p:blipFill>
          <a:blip r:embed="rId2"/>
          <a:stretch>
            <a:fillRect/>
          </a:stretch>
        </p:blipFill>
        <p:spPr>
          <a:xfrm>
            <a:off x="2514600" y="3581400"/>
            <a:ext cx="3886200" cy="2914650"/>
          </a:xfrm>
          <a:prstGeom prst="rect">
            <a:avLst/>
          </a:prstGeom>
        </p:spPr>
      </p:pic>
      <p:sp>
        <p:nvSpPr>
          <p:cNvPr id="6" name="Rectangle 5"/>
          <p:cNvSpPr/>
          <p:nvPr/>
        </p:nvSpPr>
        <p:spPr>
          <a:xfrm>
            <a:off x="2438400" y="609600"/>
            <a:ext cx="423705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Overt Hacking</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ave-ship-2.jpg"/>
          <p:cNvPicPr>
            <a:picLocks noChangeAspect="1"/>
          </p:cNvPicPr>
          <p:nvPr/>
        </p:nvPicPr>
        <p:blipFill>
          <a:blip r:embed="rId2">
            <a:duotone>
              <a:schemeClr val="accent1">
                <a:shade val="45000"/>
                <a:satMod val="135000"/>
              </a:schemeClr>
              <a:prstClr val="white"/>
            </a:duotone>
          </a:blip>
          <a:stretch>
            <a:fillRect/>
          </a:stretch>
        </p:blipFill>
        <p:spPr>
          <a:xfrm>
            <a:off x="0" y="0"/>
            <a:ext cx="9144000" cy="6858000"/>
          </a:xfrm>
          <a:prstGeom prst="rect">
            <a:avLst/>
          </a:prstGeom>
        </p:spPr>
      </p:pic>
      <p:sp>
        <p:nvSpPr>
          <p:cNvPr id="3" name="Content Placeholder 2"/>
          <p:cNvSpPr>
            <a:spLocks noGrp="1"/>
          </p:cNvSpPr>
          <p:nvPr>
            <p:ph idx="1"/>
          </p:nvPr>
        </p:nvSpPr>
        <p:spPr/>
        <p:txBody>
          <a:bodyPr/>
          <a:lstStyle/>
          <a:p>
            <a:r>
              <a:rPr lang="en-US" b="1" dirty="0" smtClean="0"/>
              <a:t>Man </a:t>
            </a:r>
            <a:r>
              <a:rPr lang="en-US" b="1" dirty="0"/>
              <a:t>realized that an individual will produce more than he consumes in a lifetime. </a:t>
            </a:r>
            <a:r>
              <a:rPr lang="en-US" b="1" dirty="0" smtClean="0"/>
              <a:t>By tweaking the use of violence to </a:t>
            </a:r>
            <a:r>
              <a:rPr lang="en-US" b="1" dirty="0"/>
              <a:t>manipulate entire human populations, he could exponentially improve his ability to obtain and secure resources.  </a:t>
            </a:r>
          </a:p>
          <a:p>
            <a:endParaRPr lang="en-US" dirty="0"/>
          </a:p>
        </p:txBody>
      </p:sp>
      <p:sp>
        <p:nvSpPr>
          <p:cNvPr id="6" name="Rectangle 5"/>
          <p:cNvSpPr/>
          <p:nvPr/>
        </p:nvSpPr>
        <p:spPr>
          <a:xfrm>
            <a:off x="1905000" y="381000"/>
            <a:ext cx="5091074"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Slavery as a Hack</a:t>
            </a:r>
            <a:endParaRPr lang="en-US"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pic>
        <p:nvPicPr>
          <p:cNvPr id="10" name="Picture 9" descr="patriotism.jpg"/>
          <p:cNvPicPr>
            <a:picLocks noChangeAspect="1"/>
          </p:cNvPicPr>
          <p:nvPr/>
        </p:nvPicPr>
        <p:blipFill>
          <a:blip r:embed="rId2"/>
          <a:stretch>
            <a:fillRect/>
          </a:stretch>
        </p:blipFill>
        <p:spPr>
          <a:xfrm>
            <a:off x="4419601" y="4724400"/>
            <a:ext cx="1150471" cy="1905000"/>
          </a:xfrm>
          <a:prstGeom prst="rect">
            <a:avLst/>
          </a:prstGeom>
        </p:spPr>
      </p:pic>
      <p:sp>
        <p:nvSpPr>
          <p:cNvPr id="3" name="Content Placeholder 2"/>
          <p:cNvSpPr>
            <a:spLocks noGrp="1"/>
          </p:cNvSpPr>
          <p:nvPr>
            <p:ph idx="1"/>
          </p:nvPr>
        </p:nvSpPr>
        <p:spPr>
          <a:xfrm>
            <a:off x="1676400" y="1828801"/>
            <a:ext cx="8229600" cy="4525963"/>
          </a:xfrm>
        </p:spPr>
        <p:txBody>
          <a:bodyPr/>
          <a:lstStyle/>
          <a:p>
            <a:r>
              <a:rPr lang="en-US" dirty="0"/>
              <a:t>Control </a:t>
            </a:r>
            <a:r>
              <a:rPr lang="en-US" dirty="0" smtClean="0"/>
              <a:t>Resources</a:t>
            </a:r>
          </a:p>
          <a:p>
            <a:pPr>
              <a:buNone/>
            </a:pPr>
            <a:r>
              <a:rPr lang="en-US" dirty="0"/>
              <a:t> </a:t>
            </a:r>
            <a:endParaRPr lang="en-US" dirty="0" smtClean="0"/>
          </a:p>
          <a:p>
            <a:r>
              <a:rPr lang="en-US" dirty="0" smtClean="0"/>
              <a:t>Instill Fear</a:t>
            </a:r>
          </a:p>
          <a:p>
            <a:endParaRPr lang="en-US" dirty="0" smtClean="0"/>
          </a:p>
          <a:p>
            <a:r>
              <a:rPr lang="en-US" dirty="0" smtClean="0"/>
              <a:t>Restrict Movement</a:t>
            </a:r>
          </a:p>
          <a:p>
            <a:endParaRPr lang="en-US" dirty="0" smtClean="0"/>
          </a:p>
          <a:p>
            <a:r>
              <a:rPr lang="en-US" dirty="0" smtClean="0"/>
              <a:t> </a:t>
            </a:r>
            <a:r>
              <a:rPr lang="en-US" dirty="0"/>
              <a:t>Conglomerate</a:t>
            </a:r>
            <a:endParaRPr lang="en-US" dirty="0" smtClean="0"/>
          </a:p>
        </p:txBody>
      </p:sp>
      <p:pic>
        <p:nvPicPr>
          <p:cNvPr id="4" name="Picture 3" descr="GreatDepressionBreadLine.jpg"/>
          <p:cNvPicPr>
            <a:picLocks noChangeAspect="1"/>
          </p:cNvPicPr>
          <p:nvPr/>
        </p:nvPicPr>
        <p:blipFill>
          <a:blip r:embed="rId3"/>
          <a:stretch>
            <a:fillRect/>
          </a:stretch>
        </p:blipFill>
        <p:spPr>
          <a:xfrm>
            <a:off x="5943600" y="1219200"/>
            <a:ext cx="2057400" cy="1532764"/>
          </a:xfrm>
          <a:prstGeom prst="rect">
            <a:avLst/>
          </a:prstGeom>
        </p:spPr>
      </p:pic>
      <p:pic>
        <p:nvPicPr>
          <p:cNvPr id="6" name="Picture 5" descr="judas-cradle.jpg"/>
          <p:cNvPicPr>
            <a:picLocks noChangeAspect="1"/>
          </p:cNvPicPr>
          <p:nvPr/>
        </p:nvPicPr>
        <p:blipFill>
          <a:blip r:embed="rId4"/>
          <a:stretch>
            <a:fillRect/>
          </a:stretch>
        </p:blipFill>
        <p:spPr>
          <a:xfrm>
            <a:off x="4419600" y="2667000"/>
            <a:ext cx="1752600" cy="1622778"/>
          </a:xfrm>
          <a:prstGeom prst="rect">
            <a:avLst/>
          </a:prstGeom>
        </p:spPr>
      </p:pic>
      <p:pic>
        <p:nvPicPr>
          <p:cNvPr id="8" name="Picture 7" descr="terrorist.jpg"/>
          <p:cNvPicPr>
            <a:picLocks noChangeAspect="1"/>
          </p:cNvPicPr>
          <p:nvPr/>
        </p:nvPicPr>
        <p:blipFill>
          <a:blip r:embed="rId5"/>
          <a:stretch>
            <a:fillRect/>
          </a:stretch>
        </p:blipFill>
        <p:spPr>
          <a:xfrm>
            <a:off x="261949" y="2362201"/>
            <a:ext cx="1428704" cy="1987550"/>
          </a:xfrm>
          <a:prstGeom prst="rect">
            <a:avLst/>
          </a:prstGeom>
        </p:spPr>
      </p:pic>
      <p:pic>
        <p:nvPicPr>
          <p:cNvPr id="9" name="Picture 8" descr="berlin-wall.bmp"/>
          <p:cNvPicPr>
            <a:picLocks noChangeAspect="1"/>
          </p:cNvPicPr>
          <p:nvPr/>
        </p:nvPicPr>
        <p:blipFill>
          <a:blip r:embed="rId6"/>
          <a:stretch>
            <a:fillRect/>
          </a:stretch>
        </p:blipFill>
        <p:spPr>
          <a:xfrm>
            <a:off x="5715000" y="4343400"/>
            <a:ext cx="2057400" cy="1543050"/>
          </a:xfrm>
          <a:prstGeom prst="rect">
            <a:avLst/>
          </a:prstGeom>
        </p:spPr>
      </p:pic>
      <p:sp>
        <p:nvSpPr>
          <p:cNvPr id="12" name="Rectangle 11"/>
          <p:cNvSpPr/>
          <p:nvPr/>
        </p:nvSpPr>
        <p:spPr>
          <a:xfrm>
            <a:off x="1752602" y="152400"/>
            <a:ext cx="5353517"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Slavery: A Process</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95400"/>
            <a:ext cx="8229600" cy="4525963"/>
          </a:xfrm>
        </p:spPr>
        <p:txBody>
          <a:bodyPr/>
          <a:lstStyle/>
          <a:p>
            <a:pPr algn="ctr">
              <a:buNone/>
            </a:pPr>
            <a:r>
              <a:rPr lang="en-US" b="1" dirty="0" smtClean="0"/>
              <a:t>The Written/Spoken Word</a:t>
            </a:r>
          </a:p>
          <a:p>
            <a:r>
              <a:rPr lang="en-US" sz="2400" b="1" dirty="0" smtClean="0"/>
              <a:t>Aside from physically enforcing a mental change, sometimes it is required to persuade using non-violent methods. One of the most important tools for hacking a person's reason is through speech, most importantly rhetoric and framing.</a:t>
            </a:r>
          </a:p>
          <a:p>
            <a:endParaRPr lang="en-US" b="1" dirty="0"/>
          </a:p>
        </p:txBody>
      </p:sp>
      <p:sp>
        <p:nvSpPr>
          <p:cNvPr id="5" name="Rectangle 4"/>
          <p:cNvSpPr/>
          <p:nvPr/>
        </p:nvSpPr>
        <p:spPr>
          <a:xfrm>
            <a:off x="2057400" y="304800"/>
            <a:ext cx="4505914" cy="923330"/>
          </a:xfrm>
          <a:prstGeom prst="rect">
            <a:avLst/>
          </a:prstGeom>
          <a:noFill/>
        </p:spPr>
        <p:txBody>
          <a:bodyPr wrap="none" lIns="91440" tIns="45720" rIns="91440" bIns="45720">
            <a:spAutoFit/>
          </a:bodyPr>
          <a:lstStyle/>
          <a:p>
            <a:pPr algn="ctr"/>
            <a:r>
              <a:rPr lang="en-US" sz="5400" b="1" cap="none" spc="0" dirty="0" smtClean="0">
                <a:ln w="1905"/>
                <a:solidFill>
                  <a:srgbClr val="002060"/>
                </a:solidFill>
                <a:effectLst>
                  <a:innerShdw blurRad="69850" dist="43180" dir="5400000">
                    <a:srgbClr val="000000">
                      <a:alpha val="65000"/>
                    </a:srgbClr>
                  </a:innerShdw>
                </a:effectLst>
              </a:rPr>
              <a:t>Covert Hacking</a:t>
            </a:r>
            <a:endParaRPr lang="en-US" sz="5400" b="1" cap="none" spc="0" dirty="0">
              <a:ln w="1905"/>
              <a:solidFill>
                <a:srgbClr val="002060"/>
              </a:solidFill>
              <a:effectLst>
                <a:innerShdw blurRad="69850" dist="43180" dir="5400000">
                  <a:srgbClr val="000000">
                    <a:alpha val="65000"/>
                  </a:srgbClr>
                </a:innerShdw>
              </a:effectLst>
            </a:endParaRPr>
          </a:p>
        </p:txBody>
      </p:sp>
      <p:pic>
        <p:nvPicPr>
          <p:cNvPr id="10" name="Picture 9" descr="mind.jpg"/>
          <p:cNvPicPr>
            <a:picLocks noChangeAspect="1"/>
          </p:cNvPicPr>
          <p:nvPr/>
        </p:nvPicPr>
        <p:blipFill>
          <a:blip r:embed="rId2"/>
          <a:stretch>
            <a:fillRect/>
          </a:stretch>
        </p:blipFill>
        <p:spPr>
          <a:xfrm>
            <a:off x="3048000" y="3581400"/>
            <a:ext cx="3352800" cy="3048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urger.jpg"/>
          <p:cNvPicPr>
            <a:picLocks noChangeAspect="1"/>
          </p:cNvPicPr>
          <p:nvPr/>
        </p:nvPicPr>
        <p:blipFill>
          <a:blip r:embed="rId2">
            <a:lum bright="40000" contrast="-40000"/>
          </a:blip>
          <a:stretch>
            <a:fillRect/>
          </a:stretch>
        </p:blipFill>
        <p:spPr>
          <a:xfrm>
            <a:off x="0" y="0"/>
            <a:ext cx="9144000" cy="6858000"/>
          </a:xfrm>
          <a:prstGeom prst="rect">
            <a:avLst/>
          </a:prstGeom>
        </p:spPr>
      </p:pic>
      <p:sp>
        <p:nvSpPr>
          <p:cNvPr id="3" name="Content Placeholder 2"/>
          <p:cNvSpPr>
            <a:spLocks noGrp="1"/>
          </p:cNvSpPr>
          <p:nvPr>
            <p:ph idx="1"/>
          </p:nvPr>
        </p:nvSpPr>
        <p:spPr/>
        <p:txBody>
          <a:bodyPr>
            <a:normAutofit/>
          </a:bodyPr>
          <a:lstStyle/>
          <a:p>
            <a:r>
              <a:rPr lang="en-US" sz="2600" b="1" dirty="0" smtClean="0"/>
              <a:t>"Animals don't have rights. They don't have rights, because people like me don't give them any. If a Bear in the woods feels like you violated its territory, tough shit, blow its head off. You have the "right" to be in a Bear's territory just as much as he does. I don't subscribe to that "he's just as afraid of you as you are of him" bullshit either. If the Bear was afraid of you, it would probably run away from you, rather than try to attack.. Unless the Bear is stupid, which he is." </a:t>
            </a:r>
          </a:p>
          <a:p>
            <a:r>
              <a:rPr lang="en-US" sz="2600" b="1" dirty="0" smtClean="0"/>
              <a:t>-</a:t>
            </a:r>
            <a:r>
              <a:rPr lang="en-US" sz="2600" b="1" dirty="0"/>
              <a:t>Maddox</a:t>
            </a:r>
          </a:p>
          <a:p>
            <a:endParaRPr lang="en-US" dirty="0"/>
          </a:p>
        </p:txBody>
      </p:sp>
      <p:sp>
        <p:nvSpPr>
          <p:cNvPr id="10" name="Rectangle 9"/>
          <p:cNvSpPr/>
          <p:nvPr/>
        </p:nvSpPr>
        <p:spPr>
          <a:xfrm>
            <a:off x="3276601" y="381000"/>
            <a:ext cx="2601738" cy="923330"/>
          </a:xfrm>
          <a:prstGeom prst="rect">
            <a:avLst/>
          </a:prstGeom>
          <a:noFill/>
        </p:spPr>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Rhetoric</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5543D"/>
        </a:solidFill>
        <a:effectLst/>
      </p:bgPr>
    </p:bg>
    <p:spTree>
      <p:nvGrpSpPr>
        <p:cNvPr id="1" name=""/>
        <p:cNvGrpSpPr/>
        <p:nvPr/>
      </p:nvGrpSpPr>
      <p:grpSpPr>
        <a:xfrm>
          <a:off x="0" y="0"/>
          <a:ext cx="0" cy="0"/>
          <a:chOff x="0" y="0"/>
          <a:chExt cx="0" cy="0"/>
        </a:xfrm>
      </p:grpSpPr>
      <p:pic>
        <p:nvPicPr>
          <p:cNvPr id="4" name="Picture 3" descr="jessica.jpg"/>
          <p:cNvPicPr>
            <a:picLocks noChangeAspect="1"/>
          </p:cNvPicPr>
          <p:nvPr/>
        </p:nvPicPr>
        <p:blipFill>
          <a:blip r:embed="rId2"/>
          <a:stretch>
            <a:fillRect/>
          </a:stretch>
        </p:blipFill>
        <p:spPr>
          <a:xfrm>
            <a:off x="914400" y="1600200"/>
            <a:ext cx="1924050" cy="2116455"/>
          </a:xfrm>
          <a:prstGeom prst="rect">
            <a:avLst/>
          </a:prstGeom>
        </p:spPr>
      </p:pic>
      <p:sp>
        <p:nvSpPr>
          <p:cNvPr id="3" name="Content Placeholder 2"/>
          <p:cNvSpPr>
            <a:spLocks noGrp="1"/>
          </p:cNvSpPr>
          <p:nvPr>
            <p:ph idx="1"/>
          </p:nvPr>
        </p:nvSpPr>
        <p:spPr>
          <a:xfrm>
            <a:off x="457200" y="1295400"/>
            <a:ext cx="8229600" cy="4525963"/>
          </a:xfrm>
        </p:spPr>
        <p:txBody>
          <a:bodyPr/>
          <a:lstStyle/>
          <a:p>
            <a:pPr algn="ctr">
              <a:buNone/>
            </a:pPr>
            <a:r>
              <a:rPr lang="en-US" b="1" dirty="0" smtClean="0">
                <a:solidFill>
                  <a:schemeClr val="bg1"/>
                </a:solidFill>
              </a:rPr>
              <a:t>Jessica Lynch: An American Hero</a:t>
            </a:r>
            <a:endParaRPr lang="en-US" b="1" dirty="0">
              <a:solidFill>
                <a:schemeClr val="bg1"/>
              </a:solidFill>
            </a:endParaRPr>
          </a:p>
        </p:txBody>
      </p:sp>
      <p:pic>
        <p:nvPicPr>
          <p:cNvPr id="5" name="Picture 4" descr="pfc lynch.jpeg"/>
          <p:cNvPicPr>
            <a:picLocks noChangeAspect="1"/>
          </p:cNvPicPr>
          <p:nvPr/>
        </p:nvPicPr>
        <p:blipFill>
          <a:blip r:embed="rId3"/>
          <a:stretch>
            <a:fillRect/>
          </a:stretch>
        </p:blipFill>
        <p:spPr>
          <a:xfrm>
            <a:off x="3886200" y="2590800"/>
            <a:ext cx="4013200" cy="3009900"/>
          </a:xfrm>
          <a:prstGeom prst="rect">
            <a:avLst/>
          </a:prstGeom>
        </p:spPr>
      </p:pic>
      <p:sp>
        <p:nvSpPr>
          <p:cNvPr id="7" name="Rectangle 6"/>
          <p:cNvSpPr/>
          <p:nvPr/>
        </p:nvSpPr>
        <p:spPr>
          <a:xfrm>
            <a:off x="3200400" y="152400"/>
            <a:ext cx="255313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Framing</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Picture 7" descr="165231__jl_l.jpg"/>
          <p:cNvPicPr>
            <a:picLocks noChangeAspect="1"/>
          </p:cNvPicPr>
          <p:nvPr/>
        </p:nvPicPr>
        <p:blipFill>
          <a:blip r:embed="rId4"/>
          <a:stretch>
            <a:fillRect/>
          </a:stretch>
        </p:blipFill>
        <p:spPr>
          <a:xfrm>
            <a:off x="685800" y="4114800"/>
            <a:ext cx="2571750" cy="257175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TotalTime>
  <Words>718</Words>
  <Application>Microsoft Office PowerPoint</Application>
  <PresentationFormat>On-screen Show (4:3)</PresentationFormat>
  <Paragraphs>64</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Colors/Sound/Rhetoric/Framing</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Cal</dc:creator>
  <cp:lastModifiedBy>Cal</cp:lastModifiedBy>
  <cp:revision>41</cp:revision>
  <dcterms:created xsi:type="dcterms:W3CDTF">2010-02-10T01:50:58Z</dcterms:created>
  <dcterms:modified xsi:type="dcterms:W3CDTF">2010-02-11T20:32:20Z</dcterms:modified>
</cp:coreProperties>
</file>