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5"/>
  </p:notesMasterIdLst>
  <p:handoutMasterIdLst>
    <p:handoutMasterId r:id="rId26"/>
  </p:handoutMasterIdLst>
  <p:sldIdLst>
    <p:sldId id="300" r:id="rId2"/>
    <p:sldId id="299" r:id="rId3"/>
    <p:sldId id="256" r:id="rId4"/>
    <p:sldId id="258" r:id="rId5"/>
    <p:sldId id="280" r:id="rId6"/>
    <p:sldId id="282" r:id="rId7"/>
    <p:sldId id="283" r:id="rId8"/>
    <p:sldId id="286" r:id="rId9"/>
    <p:sldId id="287" r:id="rId10"/>
    <p:sldId id="297" r:id="rId11"/>
    <p:sldId id="284" r:id="rId12"/>
    <p:sldId id="285" r:id="rId13"/>
    <p:sldId id="276" r:id="rId14"/>
    <p:sldId id="278" r:id="rId15"/>
    <p:sldId id="288" r:id="rId16"/>
    <p:sldId id="298" r:id="rId17"/>
    <p:sldId id="290" r:id="rId18"/>
    <p:sldId id="291" r:id="rId19"/>
    <p:sldId id="294" r:id="rId20"/>
    <p:sldId id="292" r:id="rId21"/>
    <p:sldId id="303" r:id="rId22"/>
    <p:sldId id="302" r:id="rId23"/>
    <p:sldId id="296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403" autoAdjust="0"/>
  </p:normalViewPr>
  <p:slideViewPr>
    <p:cSldViewPr>
      <p:cViewPr>
        <p:scale>
          <a:sx n="100" d="100"/>
          <a:sy n="100" d="100"/>
        </p:scale>
        <p:origin x="-30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10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0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0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10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3F0EAF-C24E-4063-B5CF-EDA81E71AA6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2CDEC7-1304-49F8-BB4E-A1C0E59B4090}" type="slidenum">
              <a:rPr lang="en-US"/>
              <a:pPr/>
              <a:t>3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8A16BB-A6B1-4B9E-88DE-39460A299883}" type="slidenum">
              <a:rPr lang="en-US"/>
              <a:pPr/>
              <a:t>12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683BB6-1531-449E-8BBC-6C69D10CAA4F}" type="slidenum">
              <a:rPr lang="en-US"/>
              <a:pPr/>
              <a:t>13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6A6652-AABA-447C-9EA4-ED997E834E78}" type="slidenum">
              <a:rPr lang="en-US"/>
              <a:pPr/>
              <a:t>14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6A6652-AABA-447C-9EA4-ED997E834E78}" type="slidenum">
              <a:rPr lang="en-US"/>
              <a:pPr/>
              <a:t>15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6A6652-AABA-447C-9EA4-ED997E834E78}" type="slidenum">
              <a:rPr lang="en-US"/>
              <a:pPr/>
              <a:t>16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6A6652-AABA-447C-9EA4-ED997E834E78}" type="slidenum">
              <a:rPr lang="en-US"/>
              <a:pPr/>
              <a:t>17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6A6652-AABA-447C-9EA4-ED997E834E78}" type="slidenum">
              <a:rPr lang="en-US"/>
              <a:pPr/>
              <a:t>18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6A6652-AABA-447C-9EA4-ED997E834E78}" type="slidenum">
              <a:rPr lang="en-US"/>
              <a:pPr/>
              <a:t>19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6A6652-AABA-447C-9EA4-ED997E834E78}" type="slidenum">
              <a:rPr lang="en-US"/>
              <a:pPr/>
              <a:t>20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9D3805-37DA-4936-9F21-8EADA9F1CCA1}" type="slidenum">
              <a:rPr lang="en-US"/>
              <a:pPr/>
              <a:t>23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6A6652-AABA-447C-9EA4-ED997E834E78}" type="slidenum">
              <a:rPr lang="en-US"/>
              <a:pPr/>
              <a:t>4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C70B17-1C67-4BE3-929B-CD9E18F6FEEB}" type="slidenum">
              <a:rPr lang="en-US"/>
              <a:pPr/>
              <a:t>5</a:t>
            </a:fld>
            <a:endParaRPr lang="en-US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538218-6755-4E6E-9B06-1A2C7A11EB39}" type="slidenum">
              <a:rPr lang="en-US"/>
              <a:pPr/>
              <a:t>6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977664-D064-4F0A-9B2F-46FFB56B375D}" type="slidenum">
              <a:rPr lang="en-US"/>
              <a:pPr/>
              <a:t>7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3784E-0C08-4432-B0F0-3B032E3B3293}" type="slidenum">
              <a:rPr lang="en-US"/>
              <a:pPr/>
              <a:t>8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2B7B91-B85F-42C3-9BEB-BCE90F6A9A35}" type="slidenum">
              <a:rPr lang="en-US"/>
              <a:pPr/>
              <a:t>9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5D200-8240-4310-B4D3-5C0363089C1E}" type="slidenum">
              <a:rPr lang="en-US"/>
              <a:pPr/>
              <a:t>10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2B7B91-B85F-42C3-9BEB-BCE90F6A9A35}" type="slidenum">
              <a:rPr lang="en-US"/>
              <a:pPr/>
              <a:t>11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03350" y="5489575"/>
            <a:ext cx="6048375" cy="863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6281738"/>
            <a:ext cx="6048375" cy="576262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8863" y="981075"/>
            <a:ext cx="1889125" cy="568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981075"/>
            <a:ext cx="5518150" cy="568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8313" y="981075"/>
            <a:ext cx="7559675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557338"/>
            <a:ext cx="3667125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9275" y="1557338"/>
            <a:ext cx="3668713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981075"/>
            <a:ext cx="7416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57338"/>
            <a:ext cx="7488238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lkw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0036" y="-19050"/>
            <a:ext cx="10664072" cy="689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AutoShape 3"/>
          <p:cNvSpPr>
            <a:spLocks noChangeArrowheads="1"/>
          </p:cNvSpPr>
          <p:nvPr/>
        </p:nvSpPr>
        <p:spPr bwMode="auto">
          <a:xfrm>
            <a:off x="5715000" y="4876800"/>
            <a:ext cx="288925" cy="431800"/>
          </a:xfrm>
          <a:prstGeom prst="downArrow">
            <a:avLst>
              <a:gd name="adj1" fmla="val 41759"/>
              <a:gd name="adj2" fmla="val 69778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AutoShape 3"/>
          <p:cNvSpPr>
            <a:spLocks noChangeArrowheads="1"/>
          </p:cNvSpPr>
          <p:nvPr/>
        </p:nvSpPr>
        <p:spPr bwMode="auto">
          <a:xfrm>
            <a:off x="3098956" y="4983033"/>
            <a:ext cx="288925" cy="431800"/>
          </a:xfrm>
          <a:prstGeom prst="downArrow">
            <a:avLst>
              <a:gd name="adj1" fmla="val 41759"/>
              <a:gd name="adj2" fmla="val 69778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9" name="Picture 78" descr="beercan.jpg"/>
          <p:cNvPicPr>
            <a:picLocks noChangeAspect="1"/>
          </p:cNvPicPr>
          <p:nvPr/>
        </p:nvPicPr>
        <p:blipFill>
          <a:blip r:embed="rId3"/>
          <a:srcRect l="24529" r="24529"/>
          <a:stretch>
            <a:fillRect/>
          </a:stretch>
        </p:blipFill>
        <p:spPr>
          <a:xfrm>
            <a:off x="3505200" y="1828800"/>
            <a:ext cx="2057400" cy="4038600"/>
          </a:xfrm>
          <a:prstGeom prst="rect">
            <a:avLst/>
          </a:prstGeom>
        </p:spPr>
      </p:pic>
      <p:sp>
        <p:nvSpPr>
          <p:cNvPr id="299011" name="AutoShape 3"/>
          <p:cNvSpPr>
            <a:spLocks noChangeArrowheads="1"/>
          </p:cNvSpPr>
          <p:nvPr/>
        </p:nvSpPr>
        <p:spPr bwMode="auto">
          <a:xfrm rot="2700000">
            <a:off x="2602659" y="4691423"/>
            <a:ext cx="288925" cy="431800"/>
          </a:xfrm>
          <a:prstGeom prst="downArrow">
            <a:avLst>
              <a:gd name="adj1" fmla="val 41759"/>
              <a:gd name="adj2" fmla="val 69778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12" name="AutoShape 4"/>
          <p:cNvSpPr>
            <a:spLocks noChangeArrowheads="1"/>
          </p:cNvSpPr>
          <p:nvPr/>
        </p:nvSpPr>
        <p:spPr bwMode="auto">
          <a:xfrm rot="5400000">
            <a:off x="2555875" y="2563813"/>
            <a:ext cx="936625" cy="10795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13" name="AutoShape 5"/>
          <p:cNvSpPr>
            <a:spLocks noChangeArrowheads="1"/>
          </p:cNvSpPr>
          <p:nvPr/>
        </p:nvSpPr>
        <p:spPr bwMode="auto">
          <a:xfrm rot="16200000" flipH="1">
            <a:off x="5687219" y="2601119"/>
            <a:ext cx="936625" cy="1008063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39750" y="3571875"/>
            <a:ext cx="1584325" cy="1800225"/>
            <a:chOff x="113" y="2432"/>
            <a:chExt cx="998" cy="1134"/>
          </a:xfrm>
        </p:grpSpPr>
        <p:sp>
          <p:nvSpPr>
            <p:cNvPr id="299016" name="AutoShape 8"/>
            <p:cNvSpPr>
              <a:spLocks noChangeArrowheads="1"/>
            </p:cNvSpPr>
            <p:nvPr/>
          </p:nvSpPr>
          <p:spPr bwMode="auto">
            <a:xfrm rot="16200000">
              <a:off x="45" y="2500"/>
              <a:ext cx="1134" cy="998"/>
            </a:xfrm>
            <a:custGeom>
              <a:avLst/>
              <a:gdLst>
                <a:gd name="G0" fmla="+- 15028 0 0"/>
                <a:gd name="G1" fmla="+- 2121 0 0"/>
                <a:gd name="G2" fmla="+- 21600 0 2121"/>
                <a:gd name="G3" fmla="+- 10800 0 2121"/>
                <a:gd name="G4" fmla="+- 21600 0 15028"/>
                <a:gd name="G5" fmla="*/ G4 G3 10800"/>
                <a:gd name="G6" fmla="+- 21600 0 G5"/>
                <a:gd name="T0" fmla="*/ 15028 w 21600"/>
                <a:gd name="T1" fmla="*/ 0 h 21600"/>
                <a:gd name="T2" fmla="*/ 0 w 21600"/>
                <a:gd name="T3" fmla="*/ 10800 h 21600"/>
                <a:gd name="T4" fmla="*/ 15028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5028" y="0"/>
                  </a:moveTo>
                  <a:lnTo>
                    <a:pt x="15028" y="2121"/>
                  </a:lnTo>
                  <a:lnTo>
                    <a:pt x="3375" y="2121"/>
                  </a:lnTo>
                  <a:lnTo>
                    <a:pt x="3375" y="19479"/>
                  </a:lnTo>
                  <a:lnTo>
                    <a:pt x="15028" y="19479"/>
                  </a:lnTo>
                  <a:lnTo>
                    <a:pt x="15028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2121"/>
                  </a:moveTo>
                  <a:lnTo>
                    <a:pt x="1350" y="19479"/>
                  </a:lnTo>
                  <a:lnTo>
                    <a:pt x="2700" y="19479"/>
                  </a:lnTo>
                  <a:lnTo>
                    <a:pt x="2700" y="2121"/>
                  </a:lnTo>
                  <a:close/>
                </a:path>
                <a:path w="21600" h="21600">
                  <a:moveTo>
                    <a:pt x="0" y="2121"/>
                  </a:moveTo>
                  <a:lnTo>
                    <a:pt x="0" y="19479"/>
                  </a:lnTo>
                  <a:lnTo>
                    <a:pt x="675" y="19479"/>
                  </a:lnTo>
                  <a:lnTo>
                    <a:pt x="675" y="2121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017" name="Text Box 9"/>
            <p:cNvSpPr txBox="1">
              <a:spLocks noChangeArrowheads="1"/>
            </p:cNvSpPr>
            <p:nvPr/>
          </p:nvSpPr>
          <p:spPr bwMode="auto">
            <a:xfrm>
              <a:off x="113" y="2582"/>
              <a:ext cx="998" cy="73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ko-KR" sz="1400" b="1" dirty="0" smtClean="0">
                  <a:solidFill>
                    <a:srgbClr val="000000"/>
                  </a:solidFill>
                  <a:latin typeface="Verdana" pitchFamily="34" charset="0"/>
                  <a:ea typeface="굴림" charset="-127"/>
                </a:rPr>
                <a:t>alcoholic beverages made by fermenting cereal</a:t>
              </a:r>
              <a:endParaRPr lang="en-US" altLang="ko-KR" sz="1400" b="1" dirty="0">
                <a:solidFill>
                  <a:srgbClr val="000000"/>
                </a:solidFill>
                <a:latin typeface="Verdana" pitchFamily="34" charset="0"/>
                <a:ea typeface="굴림" charset="-127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019925" y="3571875"/>
            <a:ext cx="1584325" cy="1800225"/>
            <a:chOff x="113" y="2432"/>
            <a:chExt cx="998" cy="1134"/>
          </a:xfrm>
        </p:grpSpPr>
        <p:sp>
          <p:nvSpPr>
            <p:cNvPr id="299019" name="AutoShape 11"/>
            <p:cNvSpPr>
              <a:spLocks noChangeArrowheads="1"/>
            </p:cNvSpPr>
            <p:nvPr/>
          </p:nvSpPr>
          <p:spPr bwMode="auto">
            <a:xfrm rot="16200000">
              <a:off x="45" y="2500"/>
              <a:ext cx="1134" cy="998"/>
            </a:xfrm>
            <a:custGeom>
              <a:avLst/>
              <a:gdLst>
                <a:gd name="G0" fmla="+- 15028 0 0"/>
                <a:gd name="G1" fmla="+- 2121 0 0"/>
                <a:gd name="G2" fmla="+- 21600 0 2121"/>
                <a:gd name="G3" fmla="+- 10800 0 2121"/>
                <a:gd name="G4" fmla="+- 21600 0 15028"/>
                <a:gd name="G5" fmla="*/ G4 G3 10800"/>
                <a:gd name="G6" fmla="+- 21600 0 G5"/>
                <a:gd name="T0" fmla="*/ 15028 w 21600"/>
                <a:gd name="T1" fmla="*/ 0 h 21600"/>
                <a:gd name="T2" fmla="*/ 0 w 21600"/>
                <a:gd name="T3" fmla="*/ 10800 h 21600"/>
                <a:gd name="T4" fmla="*/ 15028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5028" y="0"/>
                  </a:moveTo>
                  <a:lnTo>
                    <a:pt x="15028" y="2121"/>
                  </a:lnTo>
                  <a:lnTo>
                    <a:pt x="3375" y="2121"/>
                  </a:lnTo>
                  <a:lnTo>
                    <a:pt x="3375" y="19479"/>
                  </a:lnTo>
                  <a:lnTo>
                    <a:pt x="15028" y="19479"/>
                  </a:lnTo>
                  <a:lnTo>
                    <a:pt x="15028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2121"/>
                  </a:moveTo>
                  <a:lnTo>
                    <a:pt x="1350" y="19479"/>
                  </a:lnTo>
                  <a:lnTo>
                    <a:pt x="2700" y="19479"/>
                  </a:lnTo>
                  <a:lnTo>
                    <a:pt x="2700" y="2121"/>
                  </a:lnTo>
                  <a:close/>
                </a:path>
                <a:path w="21600" h="21600">
                  <a:moveTo>
                    <a:pt x="0" y="2121"/>
                  </a:moveTo>
                  <a:lnTo>
                    <a:pt x="0" y="19479"/>
                  </a:lnTo>
                  <a:lnTo>
                    <a:pt x="675" y="19479"/>
                  </a:lnTo>
                  <a:lnTo>
                    <a:pt x="675" y="2121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020" name="Text Box 12"/>
            <p:cNvSpPr txBox="1">
              <a:spLocks noChangeArrowheads="1"/>
            </p:cNvSpPr>
            <p:nvPr/>
          </p:nvSpPr>
          <p:spPr bwMode="auto">
            <a:xfrm>
              <a:off x="113" y="2659"/>
              <a:ext cx="998" cy="640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ko-KR" sz="1150" b="1" dirty="0" smtClean="0">
                  <a:solidFill>
                    <a:srgbClr val="000000"/>
                  </a:solidFill>
                  <a:latin typeface="Verdana" pitchFamily="34" charset="0"/>
                  <a:ea typeface="굴림" charset="-127"/>
                </a:rPr>
                <a:t>Founded in 1844, historically associated with Milwaukee, WI</a:t>
              </a:r>
              <a:endParaRPr lang="en-US" altLang="ko-KR" sz="1150" b="1" dirty="0">
                <a:solidFill>
                  <a:srgbClr val="000000"/>
                </a:solidFill>
                <a:latin typeface="Verdana" pitchFamily="34" charset="0"/>
                <a:ea typeface="굴림" charset="-127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627313" y="3787775"/>
            <a:ext cx="1223962" cy="1223963"/>
            <a:chOff x="1565" y="849"/>
            <a:chExt cx="1134" cy="993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565" y="849"/>
              <a:ext cx="1134" cy="993"/>
              <a:chOff x="2336" y="3117"/>
              <a:chExt cx="1134" cy="993"/>
            </a:xfrm>
          </p:grpSpPr>
          <p:grpSp>
            <p:nvGrpSpPr>
              <p:cNvPr id="6" name="Group 15"/>
              <p:cNvGrpSpPr>
                <a:grpSpLocks/>
              </p:cNvGrpSpPr>
              <p:nvPr/>
            </p:nvGrpSpPr>
            <p:grpSpPr bwMode="auto">
              <a:xfrm>
                <a:off x="2336" y="3117"/>
                <a:ext cx="1134" cy="993"/>
                <a:chOff x="868" y="1477"/>
                <a:chExt cx="4251" cy="2141"/>
              </a:xfrm>
            </p:grpSpPr>
            <p:sp>
              <p:nvSpPr>
                <p:cNvPr id="299024" name="Oval 16"/>
                <p:cNvSpPr>
                  <a:spLocks noChangeArrowheads="1"/>
                </p:cNvSpPr>
                <p:nvPr/>
              </p:nvSpPr>
              <p:spPr bwMode="auto">
                <a:xfrm>
                  <a:off x="868" y="1477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9025" name="Oval 17"/>
                <p:cNvSpPr>
                  <a:spLocks noChangeArrowheads="1"/>
                </p:cNvSpPr>
                <p:nvPr/>
              </p:nvSpPr>
              <p:spPr bwMode="auto">
                <a:xfrm>
                  <a:off x="930" y="1480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99026" name="Oval 18"/>
              <p:cNvSpPr>
                <a:spLocks noChangeArrowheads="1"/>
              </p:cNvSpPr>
              <p:nvPr/>
            </p:nvSpPr>
            <p:spPr bwMode="auto">
              <a:xfrm flipH="1">
                <a:off x="2427" y="3208"/>
                <a:ext cx="953" cy="79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99027" name="Oval 19"/>
              <p:cNvSpPr>
                <a:spLocks noChangeArrowheads="1"/>
              </p:cNvSpPr>
              <p:nvPr/>
            </p:nvSpPr>
            <p:spPr bwMode="auto">
              <a:xfrm flipH="1">
                <a:off x="2515" y="3229"/>
                <a:ext cx="771" cy="5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44314"/>
                      <a:invGamma/>
                    </a:schemeClr>
                  </a:gs>
                  <a:gs pos="100000">
                    <a:schemeClr val="accent1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99028" name="Rectangle 20"/>
            <p:cNvSpPr>
              <a:spLocks noChangeArrowheads="1"/>
            </p:cNvSpPr>
            <p:nvPr/>
          </p:nvSpPr>
          <p:spPr bwMode="auto">
            <a:xfrm>
              <a:off x="1746" y="1162"/>
              <a:ext cx="77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ko-KR" b="1" baseline="-25000" dirty="0" smtClean="0">
                  <a:solidFill>
                    <a:schemeClr val="bg1"/>
                  </a:solidFill>
                  <a:ea typeface="굴림" charset="-127"/>
                </a:rPr>
                <a:t>Alcohol</a:t>
              </a:r>
              <a:endParaRPr lang="en-US" b="1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99045" name="AutoShape 37"/>
          <p:cNvSpPr>
            <a:spLocks noChangeArrowheads="1"/>
          </p:cNvSpPr>
          <p:nvPr/>
        </p:nvSpPr>
        <p:spPr bwMode="auto">
          <a:xfrm rot="18900000">
            <a:off x="6260428" y="4691450"/>
            <a:ext cx="288925" cy="431800"/>
          </a:xfrm>
          <a:prstGeom prst="downArrow">
            <a:avLst>
              <a:gd name="adj1" fmla="val 41759"/>
              <a:gd name="adj2" fmla="val 69778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39"/>
          <p:cNvGrpSpPr>
            <a:grpSpLocks/>
          </p:cNvGrpSpPr>
          <p:nvPr/>
        </p:nvGrpSpPr>
        <p:grpSpPr bwMode="auto">
          <a:xfrm>
            <a:off x="5292725" y="3716338"/>
            <a:ext cx="1223963" cy="1223962"/>
            <a:chOff x="1565" y="849"/>
            <a:chExt cx="1134" cy="993"/>
          </a:xfrm>
        </p:grpSpPr>
        <p:grpSp>
          <p:nvGrpSpPr>
            <p:cNvPr id="14" name="Group 40"/>
            <p:cNvGrpSpPr>
              <a:grpSpLocks/>
            </p:cNvGrpSpPr>
            <p:nvPr/>
          </p:nvGrpSpPr>
          <p:grpSpPr bwMode="auto">
            <a:xfrm>
              <a:off x="1565" y="849"/>
              <a:ext cx="1134" cy="993"/>
              <a:chOff x="2336" y="3117"/>
              <a:chExt cx="1134" cy="993"/>
            </a:xfrm>
          </p:grpSpPr>
          <p:grpSp>
            <p:nvGrpSpPr>
              <p:cNvPr id="15" name="Group 41"/>
              <p:cNvGrpSpPr>
                <a:grpSpLocks/>
              </p:cNvGrpSpPr>
              <p:nvPr/>
            </p:nvGrpSpPr>
            <p:grpSpPr bwMode="auto">
              <a:xfrm>
                <a:off x="2336" y="3117"/>
                <a:ext cx="1134" cy="993"/>
                <a:chOff x="868" y="1477"/>
                <a:chExt cx="4251" cy="2141"/>
              </a:xfrm>
            </p:grpSpPr>
            <p:sp>
              <p:nvSpPr>
                <p:cNvPr id="299050" name="Oval 42"/>
                <p:cNvSpPr>
                  <a:spLocks noChangeArrowheads="1"/>
                </p:cNvSpPr>
                <p:nvPr/>
              </p:nvSpPr>
              <p:spPr bwMode="auto">
                <a:xfrm>
                  <a:off x="868" y="1477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9051" name="Oval 43"/>
                <p:cNvSpPr>
                  <a:spLocks noChangeArrowheads="1"/>
                </p:cNvSpPr>
                <p:nvPr/>
              </p:nvSpPr>
              <p:spPr bwMode="auto">
                <a:xfrm>
                  <a:off x="930" y="1480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99052" name="Oval 44"/>
              <p:cNvSpPr>
                <a:spLocks noChangeArrowheads="1"/>
              </p:cNvSpPr>
              <p:nvPr/>
            </p:nvSpPr>
            <p:spPr bwMode="auto">
              <a:xfrm flipH="1">
                <a:off x="2427" y="3208"/>
                <a:ext cx="953" cy="795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99053" name="Oval 45"/>
              <p:cNvSpPr>
                <a:spLocks noChangeArrowheads="1"/>
              </p:cNvSpPr>
              <p:nvPr/>
            </p:nvSpPr>
            <p:spPr bwMode="auto">
              <a:xfrm flipH="1">
                <a:off x="2515" y="3229"/>
                <a:ext cx="771" cy="52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44314"/>
                      <a:invGamma/>
                    </a:schemeClr>
                  </a:gs>
                  <a:gs pos="100000">
                    <a:schemeClr val="bg2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99054" name="Rectangle 46"/>
            <p:cNvSpPr>
              <a:spLocks noChangeArrowheads="1"/>
            </p:cNvSpPr>
            <p:nvPr/>
          </p:nvSpPr>
          <p:spPr bwMode="auto">
            <a:xfrm>
              <a:off x="1689" y="1162"/>
              <a:ext cx="885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baseline="-25000" dirty="0" smtClean="0">
                  <a:solidFill>
                    <a:schemeClr val="bg1"/>
                  </a:solidFill>
                  <a:ea typeface="굴림" charset="-127"/>
                </a:rPr>
                <a:t>Business</a:t>
              </a:r>
              <a:endParaRPr lang="en-US" b="1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55"/>
          <p:cNvGrpSpPr>
            <a:grpSpLocks/>
          </p:cNvGrpSpPr>
          <p:nvPr/>
        </p:nvGrpSpPr>
        <p:grpSpPr bwMode="auto">
          <a:xfrm>
            <a:off x="6400800" y="5029200"/>
            <a:ext cx="936625" cy="936625"/>
            <a:chOff x="1247" y="3249"/>
            <a:chExt cx="590" cy="590"/>
          </a:xfrm>
        </p:grpSpPr>
        <p:grpSp>
          <p:nvGrpSpPr>
            <p:cNvPr id="20" name="Group 56"/>
            <p:cNvGrpSpPr>
              <a:grpSpLocks/>
            </p:cNvGrpSpPr>
            <p:nvPr/>
          </p:nvGrpSpPr>
          <p:grpSpPr bwMode="auto">
            <a:xfrm>
              <a:off x="1247" y="3249"/>
              <a:ext cx="590" cy="590"/>
              <a:chOff x="2336" y="3117"/>
              <a:chExt cx="1134" cy="993"/>
            </a:xfrm>
          </p:grpSpPr>
          <p:grpSp>
            <p:nvGrpSpPr>
              <p:cNvPr id="21" name="Group 57"/>
              <p:cNvGrpSpPr>
                <a:grpSpLocks/>
              </p:cNvGrpSpPr>
              <p:nvPr/>
            </p:nvGrpSpPr>
            <p:grpSpPr bwMode="auto">
              <a:xfrm>
                <a:off x="2336" y="3117"/>
                <a:ext cx="1134" cy="993"/>
                <a:chOff x="868" y="1477"/>
                <a:chExt cx="4251" cy="2141"/>
              </a:xfrm>
            </p:grpSpPr>
            <p:sp>
              <p:nvSpPr>
                <p:cNvPr id="299066" name="Oval 58"/>
                <p:cNvSpPr>
                  <a:spLocks noChangeArrowheads="1"/>
                </p:cNvSpPr>
                <p:nvPr/>
              </p:nvSpPr>
              <p:spPr bwMode="auto">
                <a:xfrm>
                  <a:off x="868" y="1477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9067" name="Oval 59"/>
                <p:cNvSpPr>
                  <a:spLocks noChangeArrowheads="1"/>
                </p:cNvSpPr>
                <p:nvPr/>
              </p:nvSpPr>
              <p:spPr bwMode="auto">
                <a:xfrm>
                  <a:off x="930" y="1480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99068" name="Oval 60"/>
              <p:cNvSpPr>
                <a:spLocks noChangeArrowheads="1"/>
              </p:cNvSpPr>
              <p:nvPr/>
            </p:nvSpPr>
            <p:spPr bwMode="auto">
              <a:xfrm flipH="1">
                <a:off x="2427" y="3208"/>
                <a:ext cx="953" cy="795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99069" name="Oval 61"/>
              <p:cNvSpPr>
                <a:spLocks noChangeArrowheads="1"/>
              </p:cNvSpPr>
              <p:nvPr/>
            </p:nvSpPr>
            <p:spPr bwMode="auto">
              <a:xfrm flipH="1">
                <a:off x="2515" y="3229"/>
                <a:ext cx="771" cy="52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46667"/>
                      <a:invGamma/>
                    </a:schemeClr>
                  </a:gs>
                  <a:gs pos="100000">
                    <a:schemeClr val="bg2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99070" name="Rectangle 62"/>
            <p:cNvSpPr>
              <a:spLocks noChangeArrowheads="1"/>
            </p:cNvSpPr>
            <p:nvPr/>
          </p:nvSpPr>
          <p:spPr bwMode="auto">
            <a:xfrm>
              <a:off x="1247" y="3430"/>
              <a:ext cx="59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ko-KR" sz="1600" b="1" baseline="-25000" dirty="0" smtClean="0">
                  <a:solidFill>
                    <a:schemeClr val="bg1"/>
                  </a:solidFill>
                  <a:ea typeface="굴림" charset="-127"/>
                </a:rPr>
                <a:t>Industry</a:t>
              </a:r>
              <a:endParaRPr lang="en-US" sz="1600" b="1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63"/>
          <p:cNvGrpSpPr>
            <a:grpSpLocks/>
          </p:cNvGrpSpPr>
          <p:nvPr/>
        </p:nvGrpSpPr>
        <p:grpSpPr bwMode="auto">
          <a:xfrm>
            <a:off x="611188" y="2060575"/>
            <a:ext cx="1439862" cy="1439863"/>
            <a:chOff x="249" y="1979"/>
            <a:chExt cx="907" cy="907"/>
          </a:xfrm>
        </p:grpSpPr>
        <p:grpSp>
          <p:nvGrpSpPr>
            <p:cNvPr id="23" name="Group 64"/>
            <p:cNvGrpSpPr>
              <a:grpSpLocks/>
            </p:cNvGrpSpPr>
            <p:nvPr/>
          </p:nvGrpSpPr>
          <p:grpSpPr bwMode="auto">
            <a:xfrm>
              <a:off x="249" y="1979"/>
              <a:ext cx="907" cy="907"/>
              <a:chOff x="431" y="2750"/>
              <a:chExt cx="1134" cy="993"/>
            </a:xfrm>
          </p:grpSpPr>
          <p:grpSp>
            <p:nvGrpSpPr>
              <p:cNvPr id="24" name="Group 65"/>
              <p:cNvGrpSpPr>
                <a:grpSpLocks/>
              </p:cNvGrpSpPr>
              <p:nvPr/>
            </p:nvGrpSpPr>
            <p:grpSpPr bwMode="auto">
              <a:xfrm>
                <a:off x="431" y="2750"/>
                <a:ext cx="1134" cy="993"/>
                <a:chOff x="868" y="1477"/>
                <a:chExt cx="4251" cy="2141"/>
              </a:xfrm>
            </p:grpSpPr>
            <p:sp>
              <p:nvSpPr>
                <p:cNvPr id="299074" name="Oval 66"/>
                <p:cNvSpPr>
                  <a:spLocks noChangeArrowheads="1"/>
                </p:cNvSpPr>
                <p:nvPr/>
              </p:nvSpPr>
              <p:spPr bwMode="auto">
                <a:xfrm>
                  <a:off x="868" y="1477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9075" name="Oval 67"/>
                <p:cNvSpPr>
                  <a:spLocks noChangeArrowheads="1"/>
                </p:cNvSpPr>
                <p:nvPr/>
              </p:nvSpPr>
              <p:spPr bwMode="auto">
                <a:xfrm>
                  <a:off x="930" y="1480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99076" name="Oval 68"/>
              <p:cNvSpPr>
                <a:spLocks noChangeArrowheads="1"/>
              </p:cNvSpPr>
              <p:nvPr/>
            </p:nvSpPr>
            <p:spPr bwMode="auto">
              <a:xfrm flipH="1">
                <a:off x="522" y="2840"/>
                <a:ext cx="953" cy="798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99077" name="Oval 69"/>
              <p:cNvSpPr>
                <a:spLocks noChangeArrowheads="1"/>
              </p:cNvSpPr>
              <p:nvPr/>
            </p:nvSpPr>
            <p:spPr bwMode="auto">
              <a:xfrm flipH="1">
                <a:off x="611" y="2862"/>
                <a:ext cx="771" cy="5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5686"/>
                      <a:invGamma/>
                    </a:schemeClr>
                  </a:gs>
                  <a:gs pos="100000">
                    <a:schemeClr val="accent2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99078" name="Rectangle 70"/>
            <p:cNvSpPr>
              <a:spLocks noChangeArrowheads="1"/>
            </p:cNvSpPr>
            <p:nvPr/>
          </p:nvSpPr>
          <p:spPr bwMode="auto">
            <a:xfrm>
              <a:off x="249" y="2266"/>
              <a:ext cx="9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ko-KR" sz="2400" b="1" baseline="-25000" dirty="0" smtClean="0">
                  <a:solidFill>
                    <a:schemeClr val="bg1"/>
                  </a:solidFill>
                  <a:ea typeface="굴림" charset="-127"/>
                </a:rPr>
                <a:t>Beer</a:t>
              </a:r>
              <a:endParaRPr lang="en-US" sz="2400" b="1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71"/>
          <p:cNvGrpSpPr>
            <a:grpSpLocks/>
          </p:cNvGrpSpPr>
          <p:nvPr/>
        </p:nvGrpSpPr>
        <p:grpSpPr bwMode="auto">
          <a:xfrm>
            <a:off x="7092950" y="2060575"/>
            <a:ext cx="1439863" cy="1439863"/>
            <a:chOff x="249" y="1979"/>
            <a:chExt cx="907" cy="907"/>
          </a:xfrm>
        </p:grpSpPr>
        <p:grpSp>
          <p:nvGrpSpPr>
            <p:cNvPr id="26" name="Group 72"/>
            <p:cNvGrpSpPr>
              <a:grpSpLocks/>
            </p:cNvGrpSpPr>
            <p:nvPr/>
          </p:nvGrpSpPr>
          <p:grpSpPr bwMode="auto">
            <a:xfrm>
              <a:off x="249" y="1979"/>
              <a:ext cx="907" cy="907"/>
              <a:chOff x="431" y="2750"/>
              <a:chExt cx="1134" cy="993"/>
            </a:xfrm>
          </p:grpSpPr>
          <p:grpSp>
            <p:nvGrpSpPr>
              <p:cNvPr id="27" name="Group 73"/>
              <p:cNvGrpSpPr>
                <a:grpSpLocks/>
              </p:cNvGrpSpPr>
              <p:nvPr/>
            </p:nvGrpSpPr>
            <p:grpSpPr bwMode="auto">
              <a:xfrm>
                <a:off x="431" y="2750"/>
                <a:ext cx="1134" cy="993"/>
                <a:chOff x="868" y="1477"/>
                <a:chExt cx="4251" cy="2141"/>
              </a:xfrm>
            </p:grpSpPr>
            <p:sp>
              <p:nvSpPr>
                <p:cNvPr id="299082" name="Oval 74"/>
                <p:cNvSpPr>
                  <a:spLocks noChangeArrowheads="1"/>
                </p:cNvSpPr>
                <p:nvPr/>
              </p:nvSpPr>
              <p:spPr bwMode="auto">
                <a:xfrm>
                  <a:off x="868" y="1477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9083" name="Oval 75"/>
                <p:cNvSpPr>
                  <a:spLocks noChangeArrowheads="1"/>
                </p:cNvSpPr>
                <p:nvPr/>
              </p:nvSpPr>
              <p:spPr bwMode="auto">
                <a:xfrm>
                  <a:off x="930" y="1480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99084" name="Oval 76"/>
              <p:cNvSpPr>
                <a:spLocks noChangeArrowheads="1"/>
              </p:cNvSpPr>
              <p:nvPr/>
            </p:nvSpPr>
            <p:spPr bwMode="auto">
              <a:xfrm flipH="1">
                <a:off x="522" y="2840"/>
                <a:ext cx="953" cy="798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99085" name="Oval 77"/>
              <p:cNvSpPr>
                <a:spLocks noChangeArrowheads="1"/>
              </p:cNvSpPr>
              <p:nvPr/>
            </p:nvSpPr>
            <p:spPr bwMode="auto">
              <a:xfrm flipH="1">
                <a:off x="611" y="2862"/>
                <a:ext cx="771" cy="52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35686"/>
                      <a:invGamma/>
                    </a:schemeClr>
                  </a:gs>
                  <a:gs pos="100000">
                    <a:schemeClr val="hlink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99086" name="Rectangle 78"/>
            <p:cNvSpPr>
              <a:spLocks noChangeArrowheads="1"/>
            </p:cNvSpPr>
            <p:nvPr/>
          </p:nvSpPr>
          <p:spPr bwMode="auto">
            <a:xfrm>
              <a:off x="249" y="2266"/>
              <a:ext cx="9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ko-KR" sz="2400" b="1" baseline="-25000" dirty="0" smtClean="0">
                  <a:solidFill>
                    <a:schemeClr val="bg1"/>
                  </a:solidFill>
                  <a:ea typeface="굴림" charset="-127"/>
                </a:rPr>
                <a:t>Pabst</a:t>
              </a:r>
              <a:endParaRPr lang="en-US" sz="2400" b="1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0" name="Group 55"/>
          <p:cNvGrpSpPr>
            <a:grpSpLocks/>
          </p:cNvGrpSpPr>
          <p:nvPr/>
        </p:nvGrpSpPr>
        <p:grpSpPr bwMode="auto">
          <a:xfrm>
            <a:off x="5181600" y="5410200"/>
            <a:ext cx="1425575" cy="936625"/>
            <a:chOff x="1103" y="3249"/>
            <a:chExt cx="898" cy="590"/>
          </a:xfrm>
        </p:grpSpPr>
        <p:grpSp>
          <p:nvGrpSpPr>
            <p:cNvPr id="91" name="Group 56"/>
            <p:cNvGrpSpPr>
              <a:grpSpLocks/>
            </p:cNvGrpSpPr>
            <p:nvPr/>
          </p:nvGrpSpPr>
          <p:grpSpPr bwMode="auto">
            <a:xfrm>
              <a:off x="1247" y="3249"/>
              <a:ext cx="590" cy="590"/>
              <a:chOff x="2336" y="3117"/>
              <a:chExt cx="1134" cy="993"/>
            </a:xfrm>
          </p:grpSpPr>
          <p:grpSp>
            <p:nvGrpSpPr>
              <p:cNvPr id="93" name="Group 57"/>
              <p:cNvGrpSpPr>
                <a:grpSpLocks/>
              </p:cNvGrpSpPr>
              <p:nvPr/>
            </p:nvGrpSpPr>
            <p:grpSpPr bwMode="auto">
              <a:xfrm>
                <a:off x="2336" y="3117"/>
                <a:ext cx="1134" cy="993"/>
                <a:chOff x="868" y="1477"/>
                <a:chExt cx="4251" cy="2141"/>
              </a:xfrm>
            </p:grpSpPr>
            <p:sp>
              <p:nvSpPr>
                <p:cNvPr id="96" name="Oval 58"/>
                <p:cNvSpPr>
                  <a:spLocks noChangeArrowheads="1"/>
                </p:cNvSpPr>
                <p:nvPr/>
              </p:nvSpPr>
              <p:spPr bwMode="auto">
                <a:xfrm>
                  <a:off x="868" y="1477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" name="Oval 59"/>
                <p:cNvSpPr>
                  <a:spLocks noChangeArrowheads="1"/>
                </p:cNvSpPr>
                <p:nvPr/>
              </p:nvSpPr>
              <p:spPr bwMode="auto">
                <a:xfrm>
                  <a:off x="930" y="1480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4" name="Oval 60"/>
              <p:cNvSpPr>
                <a:spLocks noChangeArrowheads="1"/>
              </p:cNvSpPr>
              <p:nvPr/>
            </p:nvSpPr>
            <p:spPr bwMode="auto">
              <a:xfrm flipH="1">
                <a:off x="2427" y="3208"/>
                <a:ext cx="953" cy="795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95" name="Oval 61"/>
              <p:cNvSpPr>
                <a:spLocks noChangeArrowheads="1"/>
              </p:cNvSpPr>
              <p:nvPr/>
            </p:nvSpPr>
            <p:spPr bwMode="auto">
              <a:xfrm flipH="1">
                <a:off x="2515" y="3229"/>
                <a:ext cx="771" cy="52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46667"/>
                      <a:invGamma/>
                    </a:schemeClr>
                  </a:gs>
                  <a:gs pos="100000">
                    <a:schemeClr val="bg2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2" name="Rectangle 62"/>
            <p:cNvSpPr>
              <a:spLocks noChangeArrowheads="1"/>
            </p:cNvSpPr>
            <p:nvPr/>
          </p:nvSpPr>
          <p:spPr bwMode="auto">
            <a:xfrm>
              <a:off x="1103" y="3345"/>
              <a:ext cx="89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baseline="-25000" dirty="0" smtClean="0">
                  <a:solidFill>
                    <a:schemeClr val="bg1"/>
                  </a:solidFill>
                  <a:ea typeface="굴림" charset="-127"/>
                </a:rPr>
                <a:t>Law</a:t>
              </a:r>
            </a:p>
            <a:p>
              <a:pPr algn="ctr"/>
              <a:r>
                <a:rPr lang="en-US" sz="1400" b="1" baseline="-25000" dirty="0" smtClean="0">
                  <a:solidFill>
                    <a:schemeClr val="bg1"/>
                  </a:solidFill>
                  <a:ea typeface="굴림" charset="-127"/>
                </a:rPr>
                <a:t>Corporations</a:t>
              </a:r>
            </a:p>
            <a:p>
              <a:pPr algn="ctr"/>
              <a:r>
                <a:rPr lang="en-US" sz="1400" b="1" baseline="-25000" dirty="0" smtClean="0">
                  <a:solidFill>
                    <a:schemeClr val="bg1"/>
                  </a:solidFill>
                  <a:ea typeface="굴림" charset="-127"/>
                </a:rPr>
                <a:t>Profit</a:t>
              </a:r>
              <a:endParaRPr lang="en-US" sz="1400" b="1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9" name="Group 55"/>
          <p:cNvGrpSpPr>
            <a:grpSpLocks/>
          </p:cNvGrpSpPr>
          <p:nvPr/>
        </p:nvGrpSpPr>
        <p:grpSpPr bwMode="auto">
          <a:xfrm>
            <a:off x="1752600" y="5029200"/>
            <a:ext cx="936625" cy="936625"/>
            <a:chOff x="1247" y="3249"/>
            <a:chExt cx="590" cy="590"/>
          </a:xfrm>
        </p:grpSpPr>
        <p:grpSp>
          <p:nvGrpSpPr>
            <p:cNvPr id="100" name="Group 56"/>
            <p:cNvGrpSpPr>
              <a:grpSpLocks/>
            </p:cNvGrpSpPr>
            <p:nvPr/>
          </p:nvGrpSpPr>
          <p:grpSpPr bwMode="auto">
            <a:xfrm>
              <a:off x="1247" y="3249"/>
              <a:ext cx="590" cy="590"/>
              <a:chOff x="2336" y="3117"/>
              <a:chExt cx="1134" cy="993"/>
            </a:xfrm>
          </p:grpSpPr>
          <p:grpSp>
            <p:nvGrpSpPr>
              <p:cNvPr id="102" name="Group 57"/>
              <p:cNvGrpSpPr>
                <a:grpSpLocks/>
              </p:cNvGrpSpPr>
              <p:nvPr/>
            </p:nvGrpSpPr>
            <p:grpSpPr bwMode="auto">
              <a:xfrm>
                <a:off x="2336" y="3117"/>
                <a:ext cx="1134" cy="993"/>
                <a:chOff x="868" y="1477"/>
                <a:chExt cx="4251" cy="2141"/>
              </a:xfrm>
            </p:grpSpPr>
            <p:sp>
              <p:nvSpPr>
                <p:cNvPr id="105" name="Oval 58"/>
                <p:cNvSpPr>
                  <a:spLocks noChangeArrowheads="1"/>
                </p:cNvSpPr>
                <p:nvPr/>
              </p:nvSpPr>
              <p:spPr bwMode="auto">
                <a:xfrm>
                  <a:off x="868" y="1477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" name="Oval 59"/>
                <p:cNvSpPr>
                  <a:spLocks noChangeArrowheads="1"/>
                </p:cNvSpPr>
                <p:nvPr/>
              </p:nvSpPr>
              <p:spPr bwMode="auto">
                <a:xfrm>
                  <a:off x="930" y="1480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3" name="Oval 60"/>
              <p:cNvSpPr>
                <a:spLocks noChangeArrowheads="1"/>
              </p:cNvSpPr>
              <p:nvPr/>
            </p:nvSpPr>
            <p:spPr bwMode="auto">
              <a:xfrm flipH="1">
                <a:off x="2427" y="3208"/>
                <a:ext cx="953" cy="795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Oval 61"/>
              <p:cNvSpPr>
                <a:spLocks noChangeArrowheads="1"/>
              </p:cNvSpPr>
              <p:nvPr/>
            </p:nvSpPr>
            <p:spPr bwMode="auto">
              <a:xfrm flipH="1">
                <a:off x="2515" y="3229"/>
                <a:ext cx="771" cy="52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46667"/>
                      <a:invGamma/>
                    </a:schemeClr>
                  </a:gs>
                  <a:gs pos="100000">
                    <a:schemeClr val="bg2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1" name="Rectangle 62"/>
            <p:cNvSpPr>
              <a:spLocks noChangeArrowheads="1"/>
            </p:cNvSpPr>
            <p:nvPr/>
          </p:nvSpPr>
          <p:spPr bwMode="auto">
            <a:xfrm>
              <a:off x="1247" y="3430"/>
              <a:ext cx="59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ko-KR" sz="1600" b="1" baseline="-25000" dirty="0" smtClean="0">
                  <a:solidFill>
                    <a:schemeClr val="bg1"/>
                  </a:solidFill>
                  <a:ea typeface="굴림" charset="-127"/>
                </a:rPr>
                <a:t>Drink(</a:t>
              </a:r>
              <a:r>
                <a:rPr lang="en-US" altLang="ko-KR" sz="1600" b="1" baseline="-25000" dirty="0" err="1" smtClean="0">
                  <a:solidFill>
                    <a:schemeClr val="bg1"/>
                  </a:solidFill>
                  <a:ea typeface="굴림" charset="-127"/>
                </a:rPr>
                <a:t>ers</a:t>
              </a:r>
              <a:r>
                <a:rPr lang="en-US" altLang="ko-KR" sz="1600" b="1" baseline="-25000" dirty="0" smtClean="0">
                  <a:solidFill>
                    <a:schemeClr val="bg1"/>
                  </a:solidFill>
                  <a:ea typeface="굴림" charset="-127"/>
                </a:rPr>
                <a:t>)</a:t>
              </a:r>
              <a:endParaRPr lang="en-US" sz="1600" b="1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7" name="Group 55"/>
          <p:cNvGrpSpPr>
            <a:grpSpLocks/>
          </p:cNvGrpSpPr>
          <p:nvPr/>
        </p:nvGrpSpPr>
        <p:grpSpPr bwMode="auto">
          <a:xfrm>
            <a:off x="2819400" y="5486400"/>
            <a:ext cx="936625" cy="936625"/>
            <a:chOff x="1247" y="3249"/>
            <a:chExt cx="590" cy="590"/>
          </a:xfrm>
        </p:grpSpPr>
        <p:grpSp>
          <p:nvGrpSpPr>
            <p:cNvPr id="108" name="Group 56"/>
            <p:cNvGrpSpPr>
              <a:grpSpLocks/>
            </p:cNvGrpSpPr>
            <p:nvPr/>
          </p:nvGrpSpPr>
          <p:grpSpPr bwMode="auto">
            <a:xfrm>
              <a:off x="1247" y="3249"/>
              <a:ext cx="590" cy="590"/>
              <a:chOff x="2336" y="3117"/>
              <a:chExt cx="1134" cy="993"/>
            </a:xfrm>
          </p:grpSpPr>
          <p:grpSp>
            <p:nvGrpSpPr>
              <p:cNvPr id="110" name="Group 57"/>
              <p:cNvGrpSpPr>
                <a:grpSpLocks/>
              </p:cNvGrpSpPr>
              <p:nvPr/>
            </p:nvGrpSpPr>
            <p:grpSpPr bwMode="auto">
              <a:xfrm>
                <a:off x="2336" y="3117"/>
                <a:ext cx="1134" cy="993"/>
                <a:chOff x="868" y="1477"/>
                <a:chExt cx="4251" cy="2141"/>
              </a:xfrm>
            </p:grpSpPr>
            <p:sp>
              <p:nvSpPr>
                <p:cNvPr id="113" name="Oval 58"/>
                <p:cNvSpPr>
                  <a:spLocks noChangeArrowheads="1"/>
                </p:cNvSpPr>
                <p:nvPr/>
              </p:nvSpPr>
              <p:spPr bwMode="auto">
                <a:xfrm>
                  <a:off x="868" y="1477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" name="Oval 59"/>
                <p:cNvSpPr>
                  <a:spLocks noChangeArrowheads="1"/>
                </p:cNvSpPr>
                <p:nvPr/>
              </p:nvSpPr>
              <p:spPr bwMode="auto">
                <a:xfrm>
                  <a:off x="930" y="1480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1" name="Oval 60"/>
              <p:cNvSpPr>
                <a:spLocks noChangeArrowheads="1"/>
              </p:cNvSpPr>
              <p:nvPr/>
            </p:nvSpPr>
            <p:spPr bwMode="auto">
              <a:xfrm flipH="1">
                <a:off x="2427" y="3208"/>
                <a:ext cx="953" cy="795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Oval 61"/>
              <p:cNvSpPr>
                <a:spLocks noChangeArrowheads="1"/>
              </p:cNvSpPr>
              <p:nvPr/>
            </p:nvSpPr>
            <p:spPr bwMode="auto">
              <a:xfrm flipH="1">
                <a:off x="2515" y="3229"/>
                <a:ext cx="771" cy="52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46667"/>
                      <a:invGamma/>
                    </a:schemeClr>
                  </a:gs>
                  <a:gs pos="100000">
                    <a:schemeClr val="bg2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9" name="Rectangle 62"/>
            <p:cNvSpPr>
              <a:spLocks noChangeArrowheads="1"/>
            </p:cNvSpPr>
            <p:nvPr/>
          </p:nvSpPr>
          <p:spPr bwMode="auto">
            <a:xfrm>
              <a:off x="1247" y="3345"/>
              <a:ext cx="59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baseline="-25000" dirty="0" smtClean="0">
                  <a:solidFill>
                    <a:schemeClr val="bg1"/>
                  </a:solidFill>
                  <a:ea typeface="굴림" charset="-127"/>
                </a:rPr>
                <a:t>Drinking</a:t>
              </a:r>
            </a:p>
            <a:p>
              <a:pPr algn="ctr"/>
              <a:r>
                <a:rPr lang="en-US" altLang="ko-KR" sz="1400" b="1" baseline="-25000" dirty="0" smtClean="0">
                  <a:solidFill>
                    <a:schemeClr val="bg1"/>
                  </a:solidFill>
                  <a:ea typeface="굴림" charset="-127"/>
                </a:rPr>
                <a:t>Liquor</a:t>
              </a:r>
            </a:p>
            <a:p>
              <a:pPr algn="ctr"/>
              <a:r>
                <a:rPr lang="en-US" altLang="ko-KR" sz="1400" b="1" baseline="-25000" dirty="0" smtClean="0">
                  <a:solidFill>
                    <a:schemeClr val="bg1"/>
                  </a:solidFill>
                  <a:ea typeface="굴림" charset="-127"/>
                </a:rPr>
                <a:t>Beverages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AutoShape 2"/>
          <p:cNvSpPr>
            <a:spLocks noChangeArrowheads="1"/>
          </p:cNvSpPr>
          <p:nvPr/>
        </p:nvSpPr>
        <p:spPr bwMode="auto">
          <a:xfrm>
            <a:off x="735013" y="2814638"/>
            <a:ext cx="1511300" cy="16557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75" name="AutoShape 3"/>
          <p:cNvSpPr>
            <a:spLocks noChangeArrowheads="1"/>
          </p:cNvSpPr>
          <p:nvPr/>
        </p:nvSpPr>
        <p:spPr bwMode="auto">
          <a:xfrm flipV="1">
            <a:off x="806450" y="3276600"/>
            <a:ext cx="1371600" cy="2736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76" name="AutoShape 4"/>
          <p:cNvSpPr>
            <a:spLocks noChangeArrowheads="1"/>
          </p:cNvSpPr>
          <p:nvPr/>
        </p:nvSpPr>
        <p:spPr bwMode="auto">
          <a:xfrm>
            <a:off x="4765675" y="2814638"/>
            <a:ext cx="1511300" cy="16557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77" name="AutoShape 5"/>
          <p:cNvSpPr>
            <a:spLocks noChangeArrowheads="1"/>
          </p:cNvSpPr>
          <p:nvPr/>
        </p:nvSpPr>
        <p:spPr bwMode="auto">
          <a:xfrm flipV="1">
            <a:off x="4837113" y="2743200"/>
            <a:ext cx="1371600" cy="2736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78" name="Text Box 6"/>
          <p:cNvSpPr txBox="1">
            <a:spLocks noChangeArrowheads="1"/>
          </p:cNvSpPr>
          <p:nvPr/>
        </p:nvSpPr>
        <p:spPr bwMode="auto">
          <a:xfrm>
            <a:off x="4765675" y="2971800"/>
            <a:ext cx="1584325" cy="1815882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altLang="ko-KR" sz="1400" b="1" dirty="0" smtClean="0">
                <a:latin typeface="Verdana" pitchFamily="34" charset="0"/>
                <a:ea typeface="굴림" charset="-127"/>
              </a:rPr>
              <a:t>SMS / TXT</a:t>
            </a:r>
            <a:endParaRPr lang="en-US" altLang="ko-KR" sz="1400" b="1" dirty="0">
              <a:latin typeface="Verdana" pitchFamily="34" charset="0"/>
              <a:ea typeface="굴림" charset="-127"/>
            </a:endParaRPr>
          </a:p>
          <a:p>
            <a:pPr eaLnBrk="0" hangingPunct="0">
              <a:buFontTx/>
              <a:buChar char="•"/>
            </a:pPr>
            <a:r>
              <a:rPr lang="en-US" altLang="ko-KR" sz="1400" b="1" dirty="0" smtClean="0">
                <a:latin typeface="Verdana" pitchFamily="34" charset="0"/>
                <a:ea typeface="굴림" charset="-127"/>
              </a:rPr>
              <a:t>E-Mail</a:t>
            </a:r>
          </a:p>
          <a:p>
            <a:pPr eaLnBrk="0" hangingPunct="0">
              <a:buFontTx/>
              <a:buChar char="•"/>
            </a:pPr>
            <a:r>
              <a:rPr lang="en-US" altLang="ko-KR" sz="1400" b="1" dirty="0" smtClean="0">
                <a:latin typeface="Verdana" pitchFamily="34" charset="0"/>
                <a:ea typeface="굴림" charset="-127"/>
              </a:rPr>
              <a:t>IM: Yahoo, AIM</a:t>
            </a:r>
          </a:p>
          <a:p>
            <a:pPr eaLnBrk="0" hangingPunct="0">
              <a:buFontTx/>
              <a:buChar char="•"/>
            </a:pPr>
            <a:r>
              <a:rPr lang="en-US" altLang="ko-KR" sz="1400" b="1" dirty="0" smtClean="0">
                <a:latin typeface="Verdana" pitchFamily="34" charset="0"/>
                <a:ea typeface="굴림" charset="-127"/>
              </a:rPr>
              <a:t>SNS Messaging</a:t>
            </a:r>
          </a:p>
          <a:p>
            <a:pPr eaLnBrk="0" hangingPunct="0">
              <a:buFontTx/>
              <a:buChar char="•"/>
            </a:pPr>
            <a:r>
              <a:rPr lang="en-US" altLang="ko-KR" sz="1400" b="1" dirty="0" smtClean="0">
                <a:latin typeface="Verdana" pitchFamily="34" charset="0"/>
                <a:ea typeface="굴림" charset="-127"/>
              </a:rPr>
              <a:t>Forums</a:t>
            </a:r>
          </a:p>
          <a:p>
            <a:pPr eaLnBrk="0" hangingPunct="0">
              <a:buFontTx/>
              <a:buChar char="•"/>
            </a:pPr>
            <a:r>
              <a:rPr lang="en-US" altLang="ko-KR" sz="1400" b="1" dirty="0" smtClean="0">
                <a:latin typeface="Verdana" pitchFamily="34" charset="0"/>
                <a:ea typeface="굴림" charset="-127"/>
              </a:rPr>
              <a:t>CMS Posts</a:t>
            </a:r>
          </a:p>
        </p:txBody>
      </p:sp>
      <p:sp>
        <p:nvSpPr>
          <p:cNvPr id="284679" name="AutoShape 7"/>
          <p:cNvSpPr>
            <a:spLocks noChangeArrowheads="1"/>
          </p:cNvSpPr>
          <p:nvPr/>
        </p:nvSpPr>
        <p:spPr bwMode="auto">
          <a:xfrm>
            <a:off x="2749550" y="2814638"/>
            <a:ext cx="1511300" cy="16557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80" name="AutoShape 8"/>
          <p:cNvSpPr>
            <a:spLocks noChangeArrowheads="1"/>
          </p:cNvSpPr>
          <p:nvPr/>
        </p:nvSpPr>
        <p:spPr bwMode="auto">
          <a:xfrm flipV="1">
            <a:off x="2820988" y="2743200"/>
            <a:ext cx="1371600" cy="2736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81" name="Text Box 9"/>
          <p:cNvSpPr txBox="1">
            <a:spLocks noChangeArrowheads="1"/>
          </p:cNvSpPr>
          <p:nvPr/>
        </p:nvSpPr>
        <p:spPr bwMode="auto">
          <a:xfrm>
            <a:off x="2749550" y="2971800"/>
            <a:ext cx="1584325" cy="138499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altLang="ko-KR" sz="1400" b="1" dirty="0" smtClean="0">
                <a:latin typeface="Verdana" pitchFamily="34" charset="0"/>
                <a:ea typeface="굴림" charset="-127"/>
              </a:rPr>
              <a:t>Web Cam</a:t>
            </a:r>
          </a:p>
          <a:p>
            <a:pPr eaLnBrk="0" hangingPunct="0">
              <a:buFontTx/>
              <a:buChar char="•"/>
            </a:pPr>
            <a:r>
              <a:rPr lang="en-US" altLang="ko-KR" sz="1400" b="1" dirty="0" smtClean="0">
                <a:latin typeface="Verdana" pitchFamily="34" charset="0"/>
                <a:ea typeface="굴림" charset="-127"/>
              </a:rPr>
              <a:t>Video Phone</a:t>
            </a:r>
          </a:p>
          <a:p>
            <a:pPr eaLnBrk="0" hangingPunct="0">
              <a:buFontTx/>
              <a:buChar char="•"/>
            </a:pPr>
            <a:r>
              <a:rPr lang="en-US" altLang="ko-KR" sz="1400" b="1" dirty="0" smtClean="0">
                <a:latin typeface="Verdana" pitchFamily="34" charset="0"/>
                <a:ea typeface="굴림" charset="-127"/>
              </a:rPr>
              <a:t>Video Messaging</a:t>
            </a:r>
          </a:p>
          <a:p>
            <a:pPr eaLnBrk="0" hangingPunct="0">
              <a:buFontTx/>
              <a:buChar char="•"/>
            </a:pPr>
            <a:r>
              <a:rPr lang="en-US" altLang="ko-KR" sz="1400" b="1" dirty="0" smtClean="0">
                <a:latin typeface="Verdana" pitchFamily="34" charset="0"/>
                <a:ea typeface="굴림" charset="-127"/>
              </a:rPr>
              <a:t>Avatars</a:t>
            </a:r>
            <a:endParaRPr lang="en-US" altLang="ko-KR" sz="1400" b="1" dirty="0">
              <a:latin typeface="Verdana" pitchFamily="34" charset="0"/>
              <a:ea typeface="굴림" charset="-127"/>
            </a:endParaRPr>
          </a:p>
          <a:p>
            <a:pPr eaLnBrk="0" hangingPunct="0">
              <a:buFontTx/>
              <a:buChar char="•"/>
            </a:pPr>
            <a:endParaRPr lang="en-US" altLang="ko-KR" sz="1400" b="1" dirty="0">
              <a:latin typeface="Verdana" pitchFamily="34" charset="0"/>
              <a:ea typeface="굴림" charset="-127"/>
            </a:endParaRPr>
          </a:p>
        </p:txBody>
      </p:sp>
      <p:sp>
        <p:nvSpPr>
          <p:cNvPr id="284682" name="Text Box 10"/>
          <p:cNvSpPr txBox="1">
            <a:spLocks noChangeArrowheads="1"/>
          </p:cNvSpPr>
          <p:nvPr/>
        </p:nvSpPr>
        <p:spPr bwMode="auto">
          <a:xfrm>
            <a:off x="733425" y="2971800"/>
            <a:ext cx="1584325" cy="1169551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altLang="ko-KR" sz="1400" b="1" dirty="0" smtClean="0">
                <a:latin typeface="Verdana" pitchFamily="34" charset="0"/>
                <a:ea typeface="굴림" charset="-127"/>
              </a:rPr>
              <a:t>Cell Phone</a:t>
            </a:r>
          </a:p>
          <a:p>
            <a:pPr eaLnBrk="0" hangingPunct="0">
              <a:buFontTx/>
              <a:buChar char="•"/>
            </a:pPr>
            <a:r>
              <a:rPr lang="en-US" altLang="ko-KR" sz="1400" b="1" dirty="0" smtClean="0">
                <a:latin typeface="Verdana" pitchFamily="34" charset="0"/>
                <a:ea typeface="굴림" charset="-127"/>
              </a:rPr>
              <a:t>Land Phone</a:t>
            </a:r>
          </a:p>
          <a:p>
            <a:pPr eaLnBrk="0" hangingPunct="0">
              <a:buFontTx/>
              <a:buChar char="•"/>
            </a:pPr>
            <a:r>
              <a:rPr lang="en-US" altLang="ko-KR" sz="1400" b="1" dirty="0" smtClean="0">
                <a:latin typeface="Verdana" pitchFamily="34" charset="0"/>
                <a:ea typeface="굴림" charset="-127"/>
              </a:rPr>
              <a:t>Work Phone</a:t>
            </a:r>
            <a:endParaRPr lang="en-US" altLang="ko-KR" sz="1400" b="1" dirty="0">
              <a:latin typeface="Verdana" pitchFamily="34" charset="0"/>
              <a:ea typeface="굴림" charset="-127"/>
            </a:endParaRPr>
          </a:p>
          <a:p>
            <a:pPr eaLnBrk="0" hangingPunct="0">
              <a:buFontTx/>
              <a:buChar char="•"/>
            </a:pPr>
            <a:r>
              <a:rPr lang="en-US" altLang="ko-KR" sz="1400" b="1" dirty="0" smtClean="0">
                <a:latin typeface="Verdana" pitchFamily="34" charset="0"/>
                <a:ea typeface="굴림" charset="-127"/>
              </a:rPr>
              <a:t>VOIP</a:t>
            </a:r>
            <a:endParaRPr lang="en-US" altLang="ko-KR" sz="1400" b="1" dirty="0">
              <a:latin typeface="Verdana" pitchFamily="34" charset="0"/>
              <a:ea typeface="굴림" charset="-127"/>
            </a:endParaRPr>
          </a:p>
          <a:p>
            <a:pPr eaLnBrk="0" hangingPunct="0">
              <a:buFontTx/>
              <a:buChar char="•"/>
            </a:pPr>
            <a:endParaRPr lang="en-US" altLang="ko-KR" sz="1400" b="1" dirty="0">
              <a:latin typeface="Verdana" pitchFamily="34" charset="0"/>
              <a:ea typeface="굴림" charset="-127"/>
            </a:endParaRPr>
          </a:p>
        </p:txBody>
      </p:sp>
      <p:sp>
        <p:nvSpPr>
          <p:cNvPr id="284683" name="AutoShape 11"/>
          <p:cNvSpPr>
            <a:spLocks noChangeArrowheads="1"/>
          </p:cNvSpPr>
          <p:nvPr/>
        </p:nvSpPr>
        <p:spPr bwMode="auto">
          <a:xfrm>
            <a:off x="6781800" y="2814638"/>
            <a:ext cx="1511300" cy="16557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84" name="AutoShape 12"/>
          <p:cNvSpPr>
            <a:spLocks noChangeArrowheads="1"/>
          </p:cNvSpPr>
          <p:nvPr/>
        </p:nvSpPr>
        <p:spPr bwMode="auto">
          <a:xfrm flipV="1">
            <a:off x="6853238" y="2743200"/>
            <a:ext cx="1371600" cy="2736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85" name="Text Box 13"/>
          <p:cNvSpPr txBox="1">
            <a:spLocks noChangeArrowheads="1"/>
          </p:cNvSpPr>
          <p:nvPr/>
        </p:nvSpPr>
        <p:spPr bwMode="auto">
          <a:xfrm>
            <a:off x="6781800" y="3048000"/>
            <a:ext cx="1584325" cy="1815882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altLang="ko-KR" sz="1400" b="1" dirty="0" smtClean="0">
                <a:latin typeface="Verdana" pitchFamily="34" charset="0"/>
                <a:ea typeface="굴림" charset="-127"/>
              </a:rPr>
              <a:t>Generated Content (A&amp;P)</a:t>
            </a:r>
          </a:p>
          <a:p>
            <a:pPr eaLnBrk="0" hangingPunct="0">
              <a:buFontTx/>
              <a:buChar char="•"/>
            </a:pPr>
            <a:r>
              <a:rPr lang="en-US" altLang="ko-KR" sz="1400" b="1" dirty="0" smtClean="0">
                <a:latin typeface="Verdana" pitchFamily="34" charset="0"/>
                <a:ea typeface="굴림" charset="-127"/>
              </a:rPr>
              <a:t>Modification of Connected Information &amp; Presences</a:t>
            </a:r>
            <a:endParaRPr lang="en-US" altLang="ko-KR" sz="1400" b="1" dirty="0">
              <a:latin typeface="Verdana" pitchFamily="34" charset="0"/>
              <a:ea typeface="굴림" charset="-127"/>
            </a:endParaRPr>
          </a:p>
          <a:p>
            <a:pPr eaLnBrk="0" hangingPunct="0">
              <a:buFontTx/>
              <a:buChar char="•"/>
            </a:pPr>
            <a:endParaRPr lang="en-US" altLang="ko-KR" sz="1400" b="1" dirty="0">
              <a:latin typeface="Verdana" pitchFamily="34" charset="0"/>
              <a:ea typeface="굴림" charset="-127"/>
            </a:endParaRP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6637338" y="4876800"/>
            <a:ext cx="1800225" cy="1576388"/>
            <a:chOff x="4195" y="2750"/>
            <a:chExt cx="1134" cy="993"/>
          </a:xfrm>
        </p:grpSpPr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4195" y="2750"/>
              <a:ext cx="1134" cy="993"/>
              <a:chOff x="4195" y="2750"/>
              <a:chExt cx="1134" cy="993"/>
            </a:xfrm>
          </p:grpSpPr>
          <p:grpSp>
            <p:nvGrpSpPr>
              <p:cNvPr id="7" name="Group 24"/>
              <p:cNvGrpSpPr>
                <a:grpSpLocks/>
              </p:cNvGrpSpPr>
              <p:nvPr/>
            </p:nvGrpSpPr>
            <p:grpSpPr bwMode="auto">
              <a:xfrm>
                <a:off x="4195" y="2750"/>
                <a:ext cx="1134" cy="993"/>
                <a:chOff x="868" y="1477"/>
                <a:chExt cx="4251" cy="2141"/>
              </a:xfrm>
            </p:grpSpPr>
            <p:sp>
              <p:nvSpPr>
                <p:cNvPr id="284697" name="Oval 25"/>
                <p:cNvSpPr>
                  <a:spLocks noChangeArrowheads="1"/>
                </p:cNvSpPr>
                <p:nvPr/>
              </p:nvSpPr>
              <p:spPr bwMode="auto">
                <a:xfrm>
                  <a:off x="868" y="1477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698" name="Oval 26"/>
                <p:cNvSpPr>
                  <a:spLocks noChangeArrowheads="1"/>
                </p:cNvSpPr>
                <p:nvPr/>
              </p:nvSpPr>
              <p:spPr bwMode="auto">
                <a:xfrm>
                  <a:off x="930" y="1480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4699" name="Oval 27"/>
              <p:cNvSpPr>
                <a:spLocks noChangeArrowheads="1"/>
              </p:cNvSpPr>
              <p:nvPr/>
            </p:nvSpPr>
            <p:spPr bwMode="auto">
              <a:xfrm flipH="1">
                <a:off x="4285" y="2841"/>
                <a:ext cx="953" cy="791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4700" name="Oval 28"/>
              <p:cNvSpPr>
                <a:spLocks noChangeArrowheads="1"/>
              </p:cNvSpPr>
              <p:nvPr/>
            </p:nvSpPr>
            <p:spPr bwMode="auto">
              <a:xfrm flipH="1">
                <a:off x="4375" y="2865"/>
                <a:ext cx="771" cy="52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35686"/>
                      <a:invGamma/>
                    </a:schemeClr>
                  </a:gs>
                  <a:gs pos="100000">
                    <a:schemeClr val="bg2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84701" name="Rectangle 29"/>
            <p:cNvSpPr>
              <a:spLocks noChangeArrowheads="1"/>
            </p:cNvSpPr>
            <p:nvPr/>
          </p:nvSpPr>
          <p:spPr bwMode="auto">
            <a:xfrm>
              <a:off x="4311" y="3067"/>
              <a:ext cx="903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800" b="1" baseline="-25000" dirty="0" smtClean="0">
                  <a:solidFill>
                    <a:schemeClr val="bg1"/>
                  </a:solidFill>
                  <a:ea typeface="굴림" charset="-127"/>
                </a:rPr>
                <a:t>Contextual</a:t>
              </a:r>
              <a:endParaRPr lang="en-US" sz="2800" b="1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22"/>
          <p:cNvGrpSpPr>
            <a:grpSpLocks/>
          </p:cNvGrpSpPr>
          <p:nvPr/>
        </p:nvGrpSpPr>
        <p:grpSpPr bwMode="auto">
          <a:xfrm>
            <a:off x="4625975" y="4873625"/>
            <a:ext cx="1800225" cy="1576388"/>
            <a:chOff x="4195" y="2750"/>
            <a:chExt cx="1134" cy="993"/>
          </a:xfrm>
        </p:grpSpPr>
        <p:grpSp>
          <p:nvGrpSpPr>
            <p:cNvPr id="47" name="Group 23"/>
            <p:cNvGrpSpPr>
              <a:grpSpLocks/>
            </p:cNvGrpSpPr>
            <p:nvPr/>
          </p:nvGrpSpPr>
          <p:grpSpPr bwMode="auto">
            <a:xfrm>
              <a:off x="4195" y="2750"/>
              <a:ext cx="1134" cy="993"/>
              <a:chOff x="4195" y="2750"/>
              <a:chExt cx="1134" cy="993"/>
            </a:xfrm>
          </p:grpSpPr>
          <p:grpSp>
            <p:nvGrpSpPr>
              <p:cNvPr id="49" name="Group 24"/>
              <p:cNvGrpSpPr>
                <a:grpSpLocks/>
              </p:cNvGrpSpPr>
              <p:nvPr/>
            </p:nvGrpSpPr>
            <p:grpSpPr bwMode="auto">
              <a:xfrm>
                <a:off x="4195" y="2750"/>
                <a:ext cx="1134" cy="993"/>
                <a:chOff x="868" y="1477"/>
                <a:chExt cx="4251" cy="2141"/>
              </a:xfrm>
            </p:grpSpPr>
            <p:sp>
              <p:nvSpPr>
                <p:cNvPr id="52" name="Oval 25"/>
                <p:cNvSpPr>
                  <a:spLocks noChangeArrowheads="1"/>
                </p:cNvSpPr>
                <p:nvPr/>
              </p:nvSpPr>
              <p:spPr bwMode="auto">
                <a:xfrm>
                  <a:off x="868" y="1477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Oval 26"/>
                <p:cNvSpPr>
                  <a:spLocks noChangeArrowheads="1"/>
                </p:cNvSpPr>
                <p:nvPr/>
              </p:nvSpPr>
              <p:spPr bwMode="auto">
                <a:xfrm>
                  <a:off x="930" y="1480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" name="Oval 27"/>
              <p:cNvSpPr>
                <a:spLocks noChangeArrowheads="1"/>
              </p:cNvSpPr>
              <p:nvPr/>
            </p:nvSpPr>
            <p:spPr bwMode="auto">
              <a:xfrm flipH="1">
                <a:off x="4285" y="2841"/>
                <a:ext cx="953" cy="791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Oval 28"/>
              <p:cNvSpPr>
                <a:spLocks noChangeArrowheads="1"/>
              </p:cNvSpPr>
              <p:nvPr/>
            </p:nvSpPr>
            <p:spPr bwMode="auto">
              <a:xfrm flipH="1">
                <a:off x="4375" y="2865"/>
                <a:ext cx="771" cy="52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35686"/>
                      <a:invGamma/>
                    </a:schemeClr>
                  </a:gs>
                  <a:gs pos="100000">
                    <a:schemeClr val="bg2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Rectangle 29"/>
            <p:cNvSpPr>
              <a:spLocks noChangeArrowheads="1"/>
            </p:cNvSpPr>
            <p:nvPr/>
          </p:nvSpPr>
          <p:spPr bwMode="auto">
            <a:xfrm>
              <a:off x="4377" y="3067"/>
              <a:ext cx="7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ko-KR" sz="2800" b="1" baseline="-25000" dirty="0" smtClean="0">
                  <a:solidFill>
                    <a:schemeClr val="bg1"/>
                  </a:solidFill>
                  <a:ea typeface="굴림" charset="-127"/>
                </a:rPr>
                <a:t>Literal</a:t>
              </a:r>
              <a:endParaRPr lang="en-US" sz="2800" b="1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22"/>
          <p:cNvGrpSpPr>
            <a:grpSpLocks/>
          </p:cNvGrpSpPr>
          <p:nvPr/>
        </p:nvGrpSpPr>
        <p:grpSpPr bwMode="auto">
          <a:xfrm>
            <a:off x="2644775" y="4876800"/>
            <a:ext cx="1800225" cy="1576388"/>
            <a:chOff x="4195" y="2750"/>
            <a:chExt cx="1134" cy="993"/>
          </a:xfrm>
        </p:grpSpPr>
        <p:grpSp>
          <p:nvGrpSpPr>
            <p:cNvPr id="55" name="Group 23"/>
            <p:cNvGrpSpPr>
              <a:grpSpLocks/>
            </p:cNvGrpSpPr>
            <p:nvPr/>
          </p:nvGrpSpPr>
          <p:grpSpPr bwMode="auto">
            <a:xfrm>
              <a:off x="4195" y="2750"/>
              <a:ext cx="1134" cy="993"/>
              <a:chOff x="4195" y="2750"/>
              <a:chExt cx="1134" cy="993"/>
            </a:xfrm>
          </p:grpSpPr>
          <p:grpSp>
            <p:nvGrpSpPr>
              <p:cNvPr id="57" name="Group 24"/>
              <p:cNvGrpSpPr>
                <a:grpSpLocks/>
              </p:cNvGrpSpPr>
              <p:nvPr/>
            </p:nvGrpSpPr>
            <p:grpSpPr bwMode="auto">
              <a:xfrm>
                <a:off x="4195" y="2750"/>
                <a:ext cx="1134" cy="993"/>
                <a:chOff x="868" y="1477"/>
                <a:chExt cx="4251" cy="2141"/>
              </a:xfrm>
            </p:grpSpPr>
            <p:sp>
              <p:nvSpPr>
                <p:cNvPr id="60" name="Oval 25"/>
                <p:cNvSpPr>
                  <a:spLocks noChangeArrowheads="1"/>
                </p:cNvSpPr>
                <p:nvPr/>
              </p:nvSpPr>
              <p:spPr bwMode="auto">
                <a:xfrm>
                  <a:off x="868" y="1477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Oval 26"/>
                <p:cNvSpPr>
                  <a:spLocks noChangeArrowheads="1"/>
                </p:cNvSpPr>
                <p:nvPr/>
              </p:nvSpPr>
              <p:spPr bwMode="auto">
                <a:xfrm>
                  <a:off x="930" y="1480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8" name="Oval 27"/>
              <p:cNvSpPr>
                <a:spLocks noChangeArrowheads="1"/>
              </p:cNvSpPr>
              <p:nvPr/>
            </p:nvSpPr>
            <p:spPr bwMode="auto">
              <a:xfrm flipH="1">
                <a:off x="4285" y="2841"/>
                <a:ext cx="953" cy="791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Oval 28"/>
              <p:cNvSpPr>
                <a:spLocks noChangeArrowheads="1"/>
              </p:cNvSpPr>
              <p:nvPr/>
            </p:nvSpPr>
            <p:spPr bwMode="auto">
              <a:xfrm flipH="1">
                <a:off x="4375" y="2865"/>
                <a:ext cx="771" cy="52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35686"/>
                      <a:invGamma/>
                    </a:schemeClr>
                  </a:gs>
                  <a:gs pos="100000">
                    <a:schemeClr val="bg2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6" name="Rectangle 29"/>
            <p:cNvSpPr>
              <a:spLocks noChangeArrowheads="1"/>
            </p:cNvSpPr>
            <p:nvPr/>
          </p:nvSpPr>
          <p:spPr bwMode="auto">
            <a:xfrm>
              <a:off x="4377" y="3067"/>
              <a:ext cx="7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ko-KR" sz="2800" b="1" baseline="-25000" dirty="0" smtClean="0">
                  <a:solidFill>
                    <a:schemeClr val="bg1"/>
                  </a:solidFill>
                  <a:ea typeface="굴림" charset="-127"/>
                </a:rPr>
                <a:t>Visual</a:t>
              </a:r>
              <a:endParaRPr lang="en-US" sz="2800" b="1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Group 22"/>
          <p:cNvGrpSpPr>
            <a:grpSpLocks/>
          </p:cNvGrpSpPr>
          <p:nvPr/>
        </p:nvGrpSpPr>
        <p:grpSpPr bwMode="auto">
          <a:xfrm>
            <a:off x="587375" y="4876800"/>
            <a:ext cx="1800225" cy="1576388"/>
            <a:chOff x="4195" y="2750"/>
            <a:chExt cx="1134" cy="993"/>
          </a:xfrm>
        </p:grpSpPr>
        <p:grpSp>
          <p:nvGrpSpPr>
            <p:cNvPr id="63" name="Group 23"/>
            <p:cNvGrpSpPr>
              <a:grpSpLocks/>
            </p:cNvGrpSpPr>
            <p:nvPr/>
          </p:nvGrpSpPr>
          <p:grpSpPr bwMode="auto">
            <a:xfrm>
              <a:off x="4195" y="2750"/>
              <a:ext cx="1134" cy="993"/>
              <a:chOff x="4195" y="2750"/>
              <a:chExt cx="1134" cy="993"/>
            </a:xfrm>
          </p:grpSpPr>
          <p:grpSp>
            <p:nvGrpSpPr>
              <p:cNvPr id="65" name="Group 24"/>
              <p:cNvGrpSpPr>
                <a:grpSpLocks/>
              </p:cNvGrpSpPr>
              <p:nvPr/>
            </p:nvGrpSpPr>
            <p:grpSpPr bwMode="auto">
              <a:xfrm>
                <a:off x="4195" y="2750"/>
                <a:ext cx="1134" cy="993"/>
                <a:chOff x="868" y="1477"/>
                <a:chExt cx="4251" cy="2141"/>
              </a:xfrm>
            </p:grpSpPr>
            <p:sp>
              <p:nvSpPr>
                <p:cNvPr id="68" name="Oval 25"/>
                <p:cNvSpPr>
                  <a:spLocks noChangeArrowheads="1"/>
                </p:cNvSpPr>
                <p:nvPr/>
              </p:nvSpPr>
              <p:spPr bwMode="auto">
                <a:xfrm>
                  <a:off x="868" y="1477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Oval 26"/>
                <p:cNvSpPr>
                  <a:spLocks noChangeArrowheads="1"/>
                </p:cNvSpPr>
                <p:nvPr/>
              </p:nvSpPr>
              <p:spPr bwMode="auto">
                <a:xfrm>
                  <a:off x="930" y="1480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6" name="Oval 27"/>
              <p:cNvSpPr>
                <a:spLocks noChangeArrowheads="1"/>
              </p:cNvSpPr>
              <p:nvPr/>
            </p:nvSpPr>
            <p:spPr bwMode="auto">
              <a:xfrm flipH="1">
                <a:off x="4285" y="2841"/>
                <a:ext cx="953" cy="791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Oval 28"/>
              <p:cNvSpPr>
                <a:spLocks noChangeArrowheads="1"/>
              </p:cNvSpPr>
              <p:nvPr/>
            </p:nvSpPr>
            <p:spPr bwMode="auto">
              <a:xfrm flipH="1">
                <a:off x="4375" y="2865"/>
                <a:ext cx="771" cy="52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35686"/>
                      <a:invGamma/>
                    </a:schemeClr>
                  </a:gs>
                  <a:gs pos="100000">
                    <a:schemeClr val="bg2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4" name="Rectangle 29"/>
            <p:cNvSpPr>
              <a:spLocks noChangeArrowheads="1"/>
            </p:cNvSpPr>
            <p:nvPr/>
          </p:nvSpPr>
          <p:spPr bwMode="auto">
            <a:xfrm>
              <a:off x="4377" y="3067"/>
              <a:ext cx="7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ko-KR" sz="2800" b="1" baseline="-25000" dirty="0" smtClean="0">
                  <a:solidFill>
                    <a:schemeClr val="bg1"/>
                  </a:solidFill>
                  <a:ea typeface="굴림" charset="-127"/>
                </a:rPr>
                <a:t>Audio</a:t>
              </a:r>
              <a:endParaRPr lang="en-US" sz="2800" b="1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AutoShape 42"/>
          <p:cNvSpPr>
            <a:spLocks noChangeArrowheads="1"/>
          </p:cNvSpPr>
          <p:nvPr/>
        </p:nvSpPr>
        <p:spPr bwMode="gray">
          <a:xfrm>
            <a:off x="1219200" y="1676400"/>
            <a:ext cx="3600450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en-US" altLang="ko-KR" b="1" dirty="0" smtClean="0">
                <a:ea typeface="굴림" charset="-127"/>
              </a:rPr>
              <a:t>Sites &amp; Portals vs. </a:t>
            </a:r>
            <a:r>
              <a:rPr kumimoji="1" lang="en-US" altLang="ko-KR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굴림" charset="-127"/>
              </a:rPr>
              <a:t>Contact</a:t>
            </a:r>
            <a:endParaRPr kumimoji="1" lang="en-US" altLang="ko-KR" b="1" dirty="0">
              <a:solidFill>
                <a:schemeClr val="accent2">
                  <a:lumMod val="20000"/>
                  <a:lumOff val="80000"/>
                </a:schemeClr>
              </a:solidFill>
              <a:ea typeface="굴림" charset="-127"/>
            </a:endParaRPr>
          </a:p>
        </p:txBody>
      </p:sp>
      <p:sp>
        <p:nvSpPr>
          <p:cNvPr id="90" name="Rectangle 43"/>
          <p:cNvSpPr>
            <a:spLocks noChangeArrowheads="1"/>
          </p:cNvSpPr>
          <p:nvPr/>
        </p:nvSpPr>
        <p:spPr bwMode="auto">
          <a:xfrm>
            <a:off x="327025" y="2070100"/>
            <a:ext cx="4894263" cy="730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Oval 44"/>
          <p:cNvSpPr>
            <a:spLocks noChangeArrowheads="1"/>
          </p:cNvSpPr>
          <p:nvPr/>
        </p:nvSpPr>
        <p:spPr bwMode="auto">
          <a:xfrm>
            <a:off x="758825" y="1854200"/>
            <a:ext cx="504825" cy="504825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Oval 45"/>
          <p:cNvSpPr>
            <a:spLocks noChangeArrowheads="1"/>
          </p:cNvSpPr>
          <p:nvPr/>
        </p:nvSpPr>
        <p:spPr bwMode="auto">
          <a:xfrm>
            <a:off x="182563" y="1998662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Oval 46"/>
          <p:cNvSpPr>
            <a:spLocks noChangeArrowheads="1"/>
          </p:cNvSpPr>
          <p:nvPr/>
        </p:nvSpPr>
        <p:spPr bwMode="auto">
          <a:xfrm>
            <a:off x="5151438" y="1998662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AutoShape 47"/>
          <p:cNvSpPr>
            <a:spLocks noChangeArrowheads="1"/>
          </p:cNvSpPr>
          <p:nvPr/>
        </p:nvSpPr>
        <p:spPr bwMode="gray">
          <a:xfrm>
            <a:off x="760413" y="1870075"/>
            <a:ext cx="504825" cy="47307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1"/>
            <a:r>
              <a:rPr kumimoji="1" lang="uk-UA" altLang="ko-KR" b="1">
                <a:solidFill>
                  <a:schemeClr val="bg1"/>
                </a:solidFill>
              </a:rPr>
              <a:t>4</a:t>
            </a:r>
            <a:endParaRPr kumimoji="1" lang="en-US" altLang="ko-KR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95" name="AutoShape 48"/>
          <p:cNvSpPr>
            <a:spLocks noChangeArrowheads="1"/>
          </p:cNvSpPr>
          <p:nvPr/>
        </p:nvSpPr>
        <p:spPr bwMode="auto">
          <a:xfrm>
            <a:off x="796925" y="1890712"/>
            <a:ext cx="431800" cy="431800"/>
          </a:xfrm>
          <a:custGeom>
            <a:avLst/>
            <a:gdLst>
              <a:gd name="G0" fmla="+- 4685 0 0"/>
              <a:gd name="G1" fmla="+- 21600 0 4685"/>
              <a:gd name="G2" fmla="+- 21600 0 468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685" y="10800"/>
                </a:moveTo>
                <a:cubicBezTo>
                  <a:pt x="4685" y="14177"/>
                  <a:pt x="7423" y="16915"/>
                  <a:pt x="10800" y="16915"/>
                </a:cubicBezTo>
                <a:cubicBezTo>
                  <a:pt x="14177" y="16915"/>
                  <a:pt x="16915" y="14177"/>
                  <a:pt x="16915" y="10800"/>
                </a:cubicBezTo>
                <a:cubicBezTo>
                  <a:pt x="16915" y="7423"/>
                  <a:pt x="14177" y="4685"/>
                  <a:pt x="10800" y="4685"/>
                </a:cubicBezTo>
                <a:cubicBezTo>
                  <a:pt x="7423" y="4685"/>
                  <a:pt x="4685" y="7423"/>
                  <a:pt x="4685" y="10800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3098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cial-networking-si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514600"/>
            <a:ext cx="5142857" cy="3857143"/>
          </a:xfrm>
          <a:prstGeom prst="rect">
            <a:avLst/>
          </a:prstGeom>
          <a:ln w="50800">
            <a:solidFill>
              <a:schemeClr val="tx2"/>
            </a:solidFill>
          </a:ln>
        </p:spPr>
      </p:pic>
      <p:sp>
        <p:nvSpPr>
          <p:cNvPr id="6" name="AutoShape 42"/>
          <p:cNvSpPr>
            <a:spLocks noChangeArrowheads="1"/>
          </p:cNvSpPr>
          <p:nvPr/>
        </p:nvSpPr>
        <p:spPr bwMode="gray">
          <a:xfrm>
            <a:off x="1219200" y="1676400"/>
            <a:ext cx="3600450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en-US" altLang="ko-KR" b="1" dirty="0" smtClean="0">
                <a:ea typeface="굴림" charset="-127"/>
              </a:rPr>
              <a:t>Sites &amp; Portals vs. </a:t>
            </a:r>
            <a:r>
              <a:rPr kumimoji="1" lang="en-US" altLang="ko-KR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굴림" charset="-127"/>
              </a:rPr>
              <a:t>Contact</a:t>
            </a:r>
            <a:endParaRPr kumimoji="1" lang="en-US" altLang="ko-KR" b="1" dirty="0">
              <a:solidFill>
                <a:schemeClr val="accent2">
                  <a:lumMod val="20000"/>
                  <a:lumOff val="80000"/>
                </a:schemeClr>
              </a:solidFill>
              <a:ea typeface="굴림" charset="-127"/>
            </a:endParaRPr>
          </a:p>
        </p:txBody>
      </p:sp>
      <p:sp>
        <p:nvSpPr>
          <p:cNvPr id="7" name="Rectangle 43"/>
          <p:cNvSpPr>
            <a:spLocks noChangeArrowheads="1"/>
          </p:cNvSpPr>
          <p:nvPr/>
        </p:nvSpPr>
        <p:spPr bwMode="auto">
          <a:xfrm>
            <a:off x="327025" y="2070100"/>
            <a:ext cx="4894263" cy="730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44"/>
          <p:cNvSpPr>
            <a:spLocks noChangeArrowheads="1"/>
          </p:cNvSpPr>
          <p:nvPr/>
        </p:nvSpPr>
        <p:spPr bwMode="auto">
          <a:xfrm>
            <a:off x="758825" y="1854200"/>
            <a:ext cx="504825" cy="504825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45"/>
          <p:cNvSpPr>
            <a:spLocks noChangeArrowheads="1"/>
          </p:cNvSpPr>
          <p:nvPr/>
        </p:nvSpPr>
        <p:spPr bwMode="auto">
          <a:xfrm>
            <a:off x="182563" y="1998662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46"/>
          <p:cNvSpPr>
            <a:spLocks noChangeArrowheads="1"/>
          </p:cNvSpPr>
          <p:nvPr/>
        </p:nvSpPr>
        <p:spPr bwMode="auto">
          <a:xfrm>
            <a:off x="5151438" y="1998662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47"/>
          <p:cNvSpPr>
            <a:spLocks noChangeArrowheads="1"/>
          </p:cNvSpPr>
          <p:nvPr/>
        </p:nvSpPr>
        <p:spPr bwMode="gray">
          <a:xfrm>
            <a:off x="760413" y="1870075"/>
            <a:ext cx="504825" cy="47307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1"/>
            <a:r>
              <a:rPr kumimoji="1" lang="uk-UA" altLang="ko-KR" b="1">
                <a:solidFill>
                  <a:schemeClr val="bg1"/>
                </a:solidFill>
              </a:rPr>
              <a:t>4</a:t>
            </a:r>
            <a:endParaRPr kumimoji="1" lang="en-US" altLang="ko-KR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12" name="AutoShape 48"/>
          <p:cNvSpPr>
            <a:spLocks noChangeArrowheads="1"/>
          </p:cNvSpPr>
          <p:nvPr/>
        </p:nvSpPr>
        <p:spPr bwMode="auto">
          <a:xfrm>
            <a:off x="796925" y="1890712"/>
            <a:ext cx="431800" cy="431800"/>
          </a:xfrm>
          <a:custGeom>
            <a:avLst/>
            <a:gdLst>
              <a:gd name="G0" fmla="+- 4685 0 0"/>
              <a:gd name="G1" fmla="+- 21600 0 4685"/>
              <a:gd name="G2" fmla="+- 21600 0 468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685" y="10800"/>
                </a:moveTo>
                <a:cubicBezTo>
                  <a:pt x="4685" y="14177"/>
                  <a:pt x="7423" y="16915"/>
                  <a:pt x="10800" y="16915"/>
                </a:cubicBezTo>
                <a:cubicBezTo>
                  <a:pt x="14177" y="16915"/>
                  <a:pt x="16915" y="14177"/>
                  <a:pt x="16915" y="10800"/>
                </a:cubicBezTo>
                <a:cubicBezTo>
                  <a:pt x="16915" y="7423"/>
                  <a:pt x="14177" y="4685"/>
                  <a:pt x="10800" y="4685"/>
                </a:cubicBezTo>
                <a:cubicBezTo>
                  <a:pt x="7423" y="4685"/>
                  <a:pt x="4685" y="7423"/>
                  <a:pt x="4685" y="10800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3098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AutoShape 2"/>
          <p:cNvSpPr>
            <a:spLocks noChangeArrowheads="1"/>
          </p:cNvSpPr>
          <p:nvPr/>
        </p:nvSpPr>
        <p:spPr bwMode="auto">
          <a:xfrm rot="8099917">
            <a:off x="2990937" y="2927358"/>
            <a:ext cx="915970" cy="433544"/>
          </a:xfrm>
          <a:custGeom>
            <a:avLst/>
            <a:gdLst>
              <a:gd name="G0" fmla="+- 15400 0 0"/>
              <a:gd name="G1" fmla="+- 5788 0 0"/>
              <a:gd name="G2" fmla="+- 21600 0 5788"/>
              <a:gd name="G3" fmla="+- 10800 0 5788"/>
              <a:gd name="G4" fmla="+- 21600 0 15400"/>
              <a:gd name="G5" fmla="*/ G4 G3 10800"/>
              <a:gd name="G6" fmla="+- 21600 0 G5"/>
              <a:gd name="T0" fmla="*/ 15400 w 21600"/>
              <a:gd name="T1" fmla="*/ 0 h 21600"/>
              <a:gd name="T2" fmla="*/ 0 w 21600"/>
              <a:gd name="T3" fmla="*/ 10800 h 21600"/>
              <a:gd name="T4" fmla="*/ 154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400" y="0"/>
                </a:moveTo>
                <a:lnTo>
                  <a:pt x="15400" y="5788"/>
                </a:lnTo>
                <a:lnTo>
                  <a:pt x="3375" y="5788"/>
                </a:lnTo>
                <a:lnTo>
                  <a:pt x="3375" y="15812"/>
                </a:lnTo>
                <a:lnTo>
                  <a:pt x="15400" y="15812"/>
                </a:lnTo>
                <a:lnTo>
                  <a:pt x="154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788"/>
                </a:moveTo>
                <a:lnTo>
                  <a:pt x="1350" y="15812"/>
                </a:lnTo>
                <a:lnTo>
                  <a:pt x="2700" y="15812"/>
                </a:lnTo>
                <a:lnTo>
                  <a:pt x="2700" y="5788"/>
                </a:lnTo>
                <a:close/>
              </a:path>
              <a:path w="21600" h="21600">
                <a:moveTo>
                  <a:pt x="0" y="5788"/>
                </a:moveTo>
                <a:lnTo>
                  <a:pt x="0" y="15812"/>
                </a:lnTo>
                <a:lnTo>
                  <a:pt x="675" y="15812"/>
                </a:lnTo>
                <a:lnTo>
                  <a:pt x="675" y="5788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>
                  <a:alpha val="42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3652" name="AutoShape 4"/>
          <p:cNvSpPr>
            <a:spLocks noChangeArrowheads="1"/>
          </p:cNvSpPr>
          <p:nvPr/>
        </p:nvSpPr>
        <p:spPr bwMode="auto">
          <a:xfrm rot="5400000">
            <a:off x="4292623" y="3098777"/>
            <a:ext cx="561928" cy="460374"/>
          </a:xfrm>
          <a:custGeom>
            <a:avLst/>
            <a:gdLst>
              <a:gd name="G0" fmla="+- 15400 0 0"/>
              <a:gd name="G1" fmla="+- 5788 0 0"/>
              <a:gd name="G2" fmla="+- 21600 0 5788"/>
              <a:gd name="G3" fmla="+- 10800 0 5788"/>
              <a:gd name="G4" fmla="+- 21600 0 15400"/>
              <a:gd name="G5" fmla="*/ G4 G3 10800"/>
              <a:gd name="G6" fmla="+- 21600 0 G5"/>
              <a:gd name="T0" fmla="*/ 15400 w 21600"/>
              <a:gd name="T1" fmla="*/ 0 h 21600"/>
              <a:gd name="T2" fmla="*/ 0 w 21600"/>
              <a:gd name="T3" fmla="*/ 10800 h 21600"/>
              <a:gd name="T4" fmla="*/ 154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400" y="0"/>
                </a:moveTo>
                <a:lnTo>
                  <a:pt x="15400" y="5788"/>
                </a:lnTo>
                <a:lnTo>
                  <a:pt x="3375" y="5788"/>
                </a:lnTo>
                <a:lnTo>
                  <a:pt x="3375" y="15812"/>
                </a:lnTo>
                <a:lnTo>
                  <a:pt x="15400" y="15812"/>
                </a:lnTo>
                <a:lnTo>
                  <a:pt x="154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788"/>
                </a:moveTo>
                <a:lnTo>
                  <a:pt x="1350" y="15812"/>
                </a:lnTo>
                <a:lnTo>
                  <a:pt x="2700" y="15812"/>
                </a:lnTo>
                <a:lnTo>
                  <a:pt x="2700" y="5788"/>
                </a:lnTo>
                <a:close/>
              </a:path>
              <a:path w="21600" h="21600">
                <a:moveTo>
                  <a:pt x="0" y="5788"/>
                </a:moveTo>
                <a:lnTo>
                  <a:pt x="0" y="15812"/>
                </a:lnTo>
                <a:lnTo>
                  <a:pt x="675" y="15812"/>
                </a:lnTo>
                <a:lnTo>
                  <a:pt x="675" y="5788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>
                  <a:alpha val="42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" name="Group 21"/>
          <p:cNvGrpSpPr>
            <a:grpSpLocks/>
          </p:cNvGrpSpPr>
          <p:nvPr/>
        </p:nvGrpSpPr>
        <p:grpSpPr bwMode="auto">
          <a:xfrm>
            <a:off x="3891467" y="1728788"/>
            <a:ext cx="1332492" cy="1166812"/>
            <a:chOff x="4195" y="2750"/>
            <a:chExt cx="1134" cy="993"/>
          </a:xfrm>
        </p:grpSpPr>
        <p:grpSp>
          <p:nvGrpSpPr>
            <p:cNvPr id="38" name="Group 22"/>
            <p:cNvGrpSpPr>
              <a:grpSpLocks/>
            </p:cNvGrpSpPr>
            <p:nvPr/>
          </p:nvGrpSpPr>
          <p:grpSpPr bwMode="auto">
            <a:xfrm>
              <a:off x="4195" y="2750"/>
              <a:ext cx="1134" cy="993"/>
              <a:chOff x="4195" y="2750"/>
              <a:chExt cx="1134" cy="993"/>
            </a:xfrm>
          </p:grpSpPr>
          <p:grpSp>
            <p:nvGrpSpPr>
              <p:cNvPr id="40" name="Group 23"/>
              <p:cNvGrpSpPr>
                <a:grpSpLocks/>
              </p:cNvGrpSpPr>
              <p:nvPr/>
            </p:nvGrpSpPr>
            <p:grpSpPr bwMode="auto">
              <a:xfrm>
                <a:off x="4195" y="2750"/>
                <a:ext cx="1134" cy="993"/>
                <a:chOff x="868" y="1477"/>
                <a:chExt cx="4251" cy="2141"/>
              </a:xfrm>
            </p:grpSpPr>
            <p:sp>
              <p:nvSpPr>
                <p:cNvPr id="43" name="Oval 24"/>
                <p:cNvSpPr>
                  <a:spLocks noChangeArrowheads="1"/>
                </p:cNvSpPr>
                <p:nvPr/>
              </p:nvSpPr>
              <p:spPr bwMode="auto">
                <a:xfrm>
                  <a:off x="868" y="1477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Oval 25"/>
                <p:cNvSpPr>
                  <a:spLocks noChangeArrowheads="1"/>
                </p:cNvSpPr>
                <p:nvPr/>
              </p:nvSpPr>
              <p:spPr bwMode="auto">
                <a:xfrm>
                  <a:off x="930" y="1480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" name="Oval 26"/>
              <p:cNvSpPr>
                <a:spLocks noChangeArrowheads="1"/>
              </p:cNvSpPr>
              <p:nvPr/>
            </p:nvSpPr>
            <p:spPr bwMode="auto">
              <a:xfrm flipH="1">
                <a:off x="4285" y="2841"/>
                <a:ext cx="953" cy="791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Oval 27"/>
              <p:cNvSpPr>
                <a:spLocks noChangeArrowheads="1"/>
              </p:cNvSpPr>
              <p:nvPr/>
            </p:nvSpPr>
            <p:spPr bwMode="auto">
              <a:xfrm flipH="1">
                <a:off x="4375" y="2865"/>
                <a:ext cx="771" cy="52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35686"/>
                      <a:invGamma/>
                    </a:schemeClr>
                  </a:gs>
                  <a:gs pos="100000">
                    <a:schemeClr val="bg2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9" name="Rectangle 28"/>
            <p:cNvSpPr>
              <a:spLocks noChangeArrowheads="1"/>
            </p:cNvSpPr>
            <p:nvPr/>
          </p:nvSpPr>
          <p:spPr bwMode="auto">
            <a:xfrm>
              <a:off x="4252" y="2835"/>
              <a:ext cx="1021" cy="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700" b="1" baseline="-25000" dirty="0" smtClean="0">
                  <a:solidFill>
                    <a:schemeClr val="bg1"/>
                  </a:solidFill>
                  <a:ea typeface="굴림" charset="-127"/>
                </a:rPr>
                <a:t>Presence</a:t>
              </a:r>
              <a:r>
                <a:rPr lang="en-US" altLang="ko-KR" sz="2700" b="1" dirty="0" smtClean="0">
                  <a:solidFill>
                    <a:schemeClr val="bg1"/>
                  </a:solidFill>
                  <a:ea typeface="굴림" charset="-127"/>
                </a:rPr>
                <a:t> 1</a:t>
              </a:r>
              <a:endParaRPr lang="en-US" sz="2700" b="1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61" name="AutoShape 2"/>
          <p:cNvSpPr>
            <a:spLocks noChangeArrowheads="1"/>
          </p:cNvSpPr>
          <p:nvPr/>
        </p:nvSpPr>
        <p:spPr bwMode="auto">
          <a:xfrm rot="2700000">
            <a:off x="5124540" y="2927353"/>
            <a:ext cx="915970" cy="433544"/>
          </a:xfrm>
          <a:custGeom>
            <a:avLst/>
            <a:gdLst>
              <a:gd name="G0" fmla="+- 15400 0 0"/>
              <a:gd name="G1" fmla="+- 5788 0 0"/>
              <a:gd name="G2" fmla="+- 21600 0 5788"/>
              <a:gd name="G3" fmla="+- 10800 0 5788"/>
              <a:gd name="G4" fmla="+- 21600 0 15400"/>
              <a:gd name="G5" fmla="*/ G4 G3 10800"/>
              <a:gd name="G6" fmla="+- 21600 0 G5"/>
              <a:gd name="T0" fmla="*/ 15400 w 21600"/>
              <a:gd name="T1" fmla="*/ 0 h 21600"/>
              <a:gd name="T2" fmla="*/ 0 w 21600"/>
              <a:gd name="T3" fmla="*/ 10800 h 21600"/>
              <a:gd name="T4" fmla="*/ 154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400" y="0"/>
                </a:moveTo>
                <a:lnTo>
                  <a:pt x="15400" y="5788"/>
                </a:lnTo>
                <a:lnTo>
                  <a:pt x="3375" y="5788"/>
                </a:lnTo>
                <a:lnTo>
                  <a:pt x="3375" y="15812"/>
                </a:lnTo>
                <a:lnTo>
                  <a:pt x="15400" y="15812"/>
                </a:lnTo>
                <a:lnTo>
                  <a:pt x="154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788"/>
                </a:moveTo>
                <a:lnTo>
                  <a:pt x="1350" y="15812"/>
                </a:lnTo>
                <a:lnTo>
                  <a:pt x="2700" y="15812"/>
                </a:lnTo>
                <a:lnTo>
                  <a:pt x="2700" y="5788"/>
                </a:lnTo>
                <a:close/>
              </a:path>
              <a:path w="21600" h="21600">
                <a:moveTo>
                  <a:pt x="0" y="5788"/>
                </a:moveTo>
                <a:lnTo>
                  <a:pt x="0" y="15812"/>
                </a:lnTo>
                <a:lnTo>
                  <a:pt x="675" y="15812"/>
                </a:lnTo>
                <a:lnTo>
                  <a:pt x="675" y="5788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>
                  <a:alpha val="42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" name="Group 21"/>
          <p:cNvGrpSpPr>
            <a:grpSpLocks/>
          </p:cNvGrpSpPr>
          <p:nvPr/>
        </p:nvGrpSpPr>
        <p:grpSpPr bwMode="auto">
          <a:xfrm>
            <a:off x="3886200" y="3657600"/>
            <a:ext cx="1332492" cy="1166812"/>
            <a:chOff x="4195" y="2750"/>
            <a:chExt cx="1134" cy="993"/>
          </a:xfrm>
        </p:grpSpPr>
        <p:grpSp>
          <p:nvGrpSpPr>
            <p:cNvPr id="63" name="Group 22"/>
            <p:cNvGrpSpPr>
              <a:grpSpLocks/>
            </p:cNvGrpSpPr>
            <p:nvPr/>
          </p:nvGrpSpPr>
          <p:grpSpPr bwMode="auto">
            <a:xfrm>
              <a:off x="4195" y="2750"/>
              <a:ext cx="1134" cy="993"/>
              <a:chOff x="4195" y="2750"/>
              <a:chExt cx="1134" cy="993"/>
            </a:xfrm>
          </p:grpSpPr>
          <p:grpSp>
            <p:nvGrpSpPr>
              <p:cNvPr id="65" name="Group 23"/>
              <p:cNvGrpSpPr>
                <a:grpSpLocks/>
              </p:cNvGrpSpPr>
              <p:nvPr/>
            </p:nvGrpSpPr>
            <p:grpSpPr bwMode="auto">
              <a:xfrm>
                <a:off x="4195" y="2750"/>
                <a:ext cx="1134" cy="993"/>
                <a:chOff x="868" y="1477"/>
                <a:chExt cx="4251" cy="2141"/>
              </a:xfrm>
            </p:grpSpPr>
            <p:sp>
              <p:nvSpPr>
                <p:cNvPr id="68" name="Oval 24"/>
                <p:cNvSpPr>
                  <a:spLocks noChangeArrowheads="1"/>
                </p:cNvSpPr>
                <p:nvPr/>
              </p:nvSpPr>
              <p:spPr bwMode="auto">
                <a:xfrm>
                  <a:off x="868" y="1477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Oval 25"/>
                <p:cNvSpPr>
                  <a:spLocks noChangeArrowheads="1"/>
                </p:cNvSpPr>
                <p:nvPr/>
              </p:nvSpPr>
              <p:spPr bwMode="auto">
                <a:xfrm>
                  <a:off x="930" y="1480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6" name="Oval 26"/>
              <p:cNvSpPr>
                <a:spLocks noChangeArrowheads="1"/>
              </p:cNvSpPr>
              <p:nvPr/>
            </p:nvSpPr>
            <p:spPr bwMode="auto">
              <a:xfrm flipH="1">
                <a:off x="4285" y="2841"/>
                <a:ext cx="953" cy="791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Oval 27"/>
              <p:cNvSpPr>
                <a:spLocks noChangeArrowheads="1"/>
              </p:cNvSpPr>
              <p:nvPr/>
            </p:nvSpPr>
            <p:spPr bwMode="auto">
              <a:xfrm flipH="1">
                <a:off x="4375" y="2865"/>
                <a:ext cx="771" cy="52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35686"/>
                      <a:invGamma/>
                    </a:schemeClr>
                  </a:gs>
                  <a:gs pos="100000">
                    <a:schemeClr val="bg2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4252" y="2945"/>
              <a:ext cx="1021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700" b="1" baseline="-25000" dirty="0" smtClean="0">
                  <a:solidFill>
                    <a:schemeClr val="bg1"/>
                  </a:solidFill>
                  <a:ea typeface="굴림" charset="-127"/>
                </a:rPr>
                <a:t>Visual</a:t>
              </a:r>
              <a:endParaRPr lang="en-US" sz="2700" b="1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0" name="Group 21"/>
          <p:cNvGrpSpPr>
            <a:grpSpLocks/>
          </p:cNvGrpSpPr>
          <p:nvPr/>
        </p:nvGrpSpPr>
        <p:grpSpPr bwMode="auto">
          <a:xfrm>
            <a:off x="5638800" y="3657600"/>
            <a:ext cx="1332492" cy="1166812"/>
            <a:chOff x="4195" y="2750"/>
            <a:chExt cx="1134" cy="993"/>
          </a:xfrm>
        </p:grpSpPr>
        <p:grpSp>
          <p:nvGrpSpPr>
            <p:cNvPr id="71" name="Group 22"/>
            <p:cNvGrpSpPr>
              <a:grpSpLocks/>
            </p:cNvGrpSpPr>
            <p:nvPr/>
          </p:nvGrpSpPr>
          <p:grpSpPr bwMode="auto">
            <a:xfrm>
              <a:off x="4195" y="2750"/>
              <a:ext cx="1134" cy="993"/>
              <a:chOff x="4195" y="2750"/>
              <a:chExt cx="1134" cy="993"/>
            </a:xfrm>
          </p:grpSpPr>
          <p:grpSp>
            <p:nvGrpSpPr>
              <p:cNvPr id="73" name="Group 23"/>
              <p:cNvGrpSpPr>
                <a:grpSpLocks/>
              </p:cNvGrpSpPr>
              <p:nvPr/>
            </p:nvGrpSpPr>
            <p:grpSpPr bwMode="auto">
              <a:xfrm>
                <a:off x="4195" y="2750"/>
                <a:ext cx="1134" cy="993"/>
                <a:chOff x="868" y="1477"/>
                <a:chExt cx="4251" cy="2141"/>
              </a:xfrm>
            </p:grpSpPr>
            <p:sp>
              <p:nvSpPr>
                <p:cNvPr id="76" name="Oval 24"/>
                <p:cNvSpPr>
                  <a:spLocks noChangeArrowheads="1"/>
                </p:cNvSpPr>
                <p:nvPr/>
              </p:nvSpPr>
              <p:spPr bwMode="auto">
                <a:xfrm>
                  <a:off x="868" y="1477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Oval 25"/>
                <p:cNvSpPr>
                  <a:spLocks noChangeArrowheads="1"/>
                </p:cNvSpPr>
                <p:nvPr/>
              </p:nvSpPr>
              <p:spPr bwMode="auto">
                <a:xfrm>
                  <a:off x="930" y="1480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4" name="Oval 26"/>
              <p:cNvSpPr>
                <a:spLocks noChangeArrowheads="1"/>
              </p:cNvSpPr>
              <p:nvPr/>
            </p:nvSpPr>
            <p:spPr bwMode="auto">
              <a:xfrm flipH="1">
                <a:off x="4285" y="2841"/>
                <a:ext cx="953" cy="791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Oval 27"/>
              <p:cNvSpPr>
                <a:spLocks noChangeArrowheads="1"/>
              </p:cNvSpPr>
              <p:nvPr/>
            </p:nvSpPr>
            <p:spPr bwMode="auto">
              <a:xfrm flipH="1">
                <a:off x="4375" y="2865"/>
                <a:ext cx="771" cy="52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35686"/>
                      <a:invGamma/>
                    </a:schemeClr>
                  </a:gs>
                  <a:gs pos="100000">
                    <a:schemeClr val="bg2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2" name="Rectangle 28"/>
            <p:cNvSpPr>
              <a:spLocks noChangeArrowheads="1"/>
            </p:cNvSpPr>
            <p:nvPr/>
          </p:nvSpPr>
          <p:spPr bwMode="auto">
            <a:xfrm>
              <a:off x="4252" y="2945"/>
              <a:ext cx="1021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700" b="1" baseline="-25000" dirty="0" smtClean="0">
                  <a:solidFill>
                    <a:schemeClr val="bg1"/>
                  </a:solidFill>
                  <a:ea typeface="굴림" charset="-127"/>
                </a:rPr>
                <a:t>Literal</a:t>
              </a:r>
              <a:endParaRPr lang="en-US" sz="2700" b="1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8" name="Group 21"/>
          <p:cNvGrpSpPr>
            <a:grpSpLocks/>
          </p:cNvGrpSpPr>
          <p:nvPr/>
        </p:nvGrpSpPr>
        <p:grpSpPr bwMode="auto">
          <a:xfrm>
            <a:off x="2133600" y="3657600"/>
            <a:ext cx="1332492" cy="1166812"/>
            <a:chOff x="4195" y="2750"/>
            <a:chExt cx="1134" cy="993"/>
          </a:xfrm>
        </p:grpSpPr>
        <p:grpSp>
          <p:nvGrpSpPr>
            <p:cNvPr id="79" name="Group 22"/>
            <p:cNvGrpSpPr>
              <a:grpSpLocks/>
            </p:cNvGrpSpPr>
            <p:nvPr/>
          </p:nvGrpSpPr>
          <p:grpSpPr bwMode="auto">
            <a:xfrm>
              <a:off x="4195" y="2750"/>
              <a:ext cx="1134" cy="993"/>
              <a:chOff x="4195" y="2750"/>
              <a:chExt cx="1134" cy="993"/>
            </a:xfrm>
          </p:grpSpPr>
          <p:grpSp>
            <p:nvGrpSpPr>
              <p:cNvPr id="81" name="Group 23"/>
              <p:cNvGrpSpPr>
                <a:grpSpLocks/>
              </p:cNvGrpSpPr>
              <p:nvPr/>
            </p:nvGrpSpPr>
            <p:grpSpPr bwMode="auto">
              <a:xfrm>
                <a:off x="4195" y="2750"/>
                <a:ext cx="1134" cy="993"/>
                <a:chOff x="868" y="1477"/>
                <a:chExt cx="4251" cy="2141"/>
              </a:xfrm>
            </p:grpSpPr>
            <p:sp>
              <p:nvSpPr>
                <p:cNvPr id="84" name="Oval 24"/>
                <p:cNvSpPr>
                  <a:spLocks noChangeArrowheads="1"/>
                </p:cNvSpPr>
                <p:nvPr/>
              </p:nvSpPr>
              <p:spPr bwMode="auto">
                <a:xfrm>
                  <a:off x="868" y="1477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Oval 25"/>
                <p:cNvSpPr>
                  <a:spLocks noChangeArrowheads="1"/>
                </p:cNvSpPr>
                <p:nvPr/>
              </p:nvSpPr>
              <p:spPr bwMode="auto">
                <a:xfrm>
                  <a:off x="930" y="1480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2" name="Oval 26"/>
              <p:cNvSpPr>
                <a:spLocks noChangeArrowheads="1"/>
              </p:cNvSpPr>
              <p:nvPr/>
            </p:nvSpPr>
            <p:spPr bwMode="auto">
              <a:xfrm flipH="1">
                <a:off x="4285" y="2841"/>
                <a:ext cx="953" cy="791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Oval 27"/>
              <p:cNvSpPr>
                <a:spLocks noChangeArrowheads="1"/>
              </p:cNvSpPr>
              <p:nvPr/>
            </p:nvSpPr>
            <p:spPr bwMode="auto">
              <a:xfrm flipH="1">
                <a:off x="4375" y="2865"/>
                <a:ext cx="771" cy="52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35686"/>
                      <a:invGamma/>
                    </a:schemeClr>
                  </a:gs>
                  <a:gs pos="100000">
                    <a:schemeClr val="bg2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0" name="Rectangle 28"/>
            <p:cNvSpPr>
              <a:spLocks noChangeArrowheads="1"/>
            </p:cNvSpPr>
            <p:nvPr/>
          </p:nvSpPr>
          <p:spPr bwMode="auto">
            <a:xfrm>
              <a:off x="4252" y="2945"/>
              <a:ext cx="1021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700" b="1" baseline="-25000" dirty="0" smtClean="0">
                  <a:solidFill>
                    <a:schemeClr val="bg1"/>
                  </a:solidFill>
                  <a:ea typeface="굴림" charset="-127"/>
                </a:rPr>
                <a:t>Audio</a:t>
              </a:r>
              <a:endParaRPr lang="en-US" sz="2700" b="1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86" name="AutoShape 2"/>
          <p:cNvSpPr>
            <a:spLocks noChangeArrowheads="1"/>
          </p:cNvSpPr>
          <p:nvPr/>
        </p:nvSpPr>
        <p:spPr bwMode="auto">
          <a:xfrm rot="18900000">
            <a:off x="5048341" y="4984754"/>
            <a:ext cx="915970" cy="433544"/>
          </a:xfrm>
          <a:custGeom>
            <a:avLst/>
            <a:gdLst>
              <a:gd name="G0" fmla="+- 15400 0 0"/>
              <a:gd name="G1" fmla="+- 5788 0 0"/>
              <a:gd name="G2" fmla="+- 21600 0 5788"/>
              <a:gd name="G3" fmla="+- 10800 0 5788"/>
              <a:gd name="G4" fmla="+- 21600 0 15400"/>
              <a:gd name="G5" fmla="*/ G4 G3 10800"/>
              <a:gd name="G6" fmla="+- 21600 0 G5"/>
              <a:gd name="T0" fmla="*/ 15400 w 21600"/>
              <a:gd name="T1" fmla="*/ 0 h 21600"/>
              <a:gd name="T2" fmla="*/ 0 w 21600"/>
              <a:gd name="T3" fmla="*/ 10800 h 21600"/>
              <a:gd name="T4" fmla="*/ 154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400" y="0"/>
                </a:moveTo>
                <a:lnTo>
                  <a:pt x="15400" y="5788"/>
                </a:lnTo>
                <a:lnTo>
                  <a:pt x="3375" y="5788"/>
                </a:lnTo>
                <a:lnTo>
                  <a:pt x="3375" y="15812"/>
                </a:lnTo>
                <a:lnTo>
                  <a:pt x="15400" y="15812"/>
                </a:lnTo>
                <a:lnTo>
                  <a:pt x="154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788"/>
                </a:moveTo>
                <a:lnTo>
                  <a:pt x="1350" y="15812"/>
                </a:lnTo>
                <a:lnTo>
                  <a:pt x="2700" y="15812"/>
                </a:lnTo>
                <a:lnTo>
                  <a:pt x="2700" y="5788"/>
                </a:lnTo>
                <a:close/>
              </a:path>
              <a:path w="21600" h="21600">
                <a:moveTo>
                  <a:pt x="0" y="5788"/>
                </a:moveTo>
                <a:lnTo>
                  <a:pt x="0" y="15812"/>
                </a:lnTo>
                <a:lnTo>
                  <a:pt x="675" y="15812"/>
                </a:lnTo>
                <a:lnTo>
                  <a:pt x="675" y="5788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>
                  <a:alpha val="42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AutoShape 4"/>
          <p:cNvSpPr>
            <a:spLocks noChangeArrowheads="1"/>
          </p:cNvSpPr>
          <p:nvPr/>
        </p:nvSpPr>
        <p:spPr bwMode="auto">
          <a:xfrm rot="16200083">
            <a:off x="4292631" y="4927583"/>
            <a:ext cx="561928" cy="460374"/>
          </a:xfrm>
          <a:custGeom>
            <a:avLst/>
            <a:gdLst>
              <a:gd name="G0" fmla="+- 15400 0 0"/>
              <a:gd name="G1" fmla="+- 5788 0 0"/>
              <a:gd name="G2" fmla="+- 21600 0 5788"/>
              <a:gd name="G3" fmla="+- 10800 0 5788"/>
              <a:gd name="G4" fmla="+- 21600 0 15400"/>
              <a:gd name="G5" fmla="*/ G4 G3 10800"/>
              <a:gd name="G6" fmla="+- 21600 0 G5"/>
              <a:gd name="T0" fmla="*/ 15400 w 21600"/>
              <a:gd name="T1" fmla="*/ 0 h 21600"/>
              <a:gd name="T2" fmla="*/ 0 w 21600"/>
              <a:gd name="T3" fmla="*/ 10800 h 21600"/>
              <a:gd name="T4" fmla="*/ 154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400" y="0"/>
                </a:moveTo>
                <a:lnTo>
                  <a:pt x="15400" y="5788"/>
                </a:lnTo>
                <a:lnTo>
                  <a:pt x="3375" y="5788"/>
                </a:lnTo>
                <a:lnTo>
                  <a:pt x="3375" y="15812"/>
                </a:lnTo>
                <a:lnTo>
                  <a:pt x="15400" y="15812"/>
                </a:lnTo>
                <a:lnTo>
                  <a:pt x="154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788"/>
                </a:moveTo>
                <a:lnTo>
                  <a:pt x="1350" y="15812"/>
                </a:lnTo>
                <a:lnTo>
                  <a:pt x="2700" y="15812"/>
                </a:lnTo>
                <a:lnTo>
                  <a:pt x="2700" y="5788"/>
                </a:lnTo>
                <a:close/>
              </a:path>
              <a:path w="21600" h="21600">
                <a:moveTo>
                  <a:pt x="0" y="5788"/>
                </a:moveTo>
                <a:lnTo>
                  <a:pt x="0" y="15812"/>
                </a:lnTo>
                <a:lnTo>
                  <a:pt x="675" y="15812"/>
                </a:lnTo>
                <a:lnTo>
                  <a:pt x="675" y="5788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>
                  <a:alpha val="42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" name="Group 21"/>
          <p:cNvGrpSpPr>
            <a:grpSpLocks/>
          </p:cNvGrpSpPr>
          <p:nvPr/>
        </p:nvGrpSpPr>
        <p:grpSpPr bwMode="auto">
          <a:xfrm rot="10800083">
            <a:off x="3891467" y="5442658"/>
            <a:ext cx="1332492" cy="1166812"/>
            <a:chOff x="4195" y="2750"/>
            <a:chExt cx="1134" cy="993"/>
          </a:xfrm>
        </p:grpSpPr>
        <p:grpSp>
          <p:nvGrpSpPr>
            <p:cNvPr id="89" name="Group 22"/>
            <p:cNvGrpSpPr>
              <a:grpSpLocks/>
            </p:cNvGrpSpPr>
            <p:nvPr/>
          </p:nvGrpSpPr>
          <p:grpSpPr bwMode="auto">
            <a:xfrm>
              <a:off x="4195" y="2750"/>
              <a:ext cx="1134" cy="993"/>
              <a:chOff x="4195" y="2750"/>
              <a:chExt cx="1134" cy="993"/>
            </a:xfrm>
          </p:grpSpPr>
          <p:grpSp>
            <p:nvGrpSpPr>
              <p:cNvPr id="91" name="Group 23"/>
              <p:cNvGrpSpPr>
                <a:grpSpLocks/>
              </p:cNvGrpSpPr>
              <p:nvPr/>
            </p:nvGrpSpPr>
            <p:grpSpPr bwMode="auto">
              <a:xfrm>
                <a:off x="4195" y="2750"/>
                <a:ext cx="1134" cy="993"/>
                <a:chOff x="868" y="1477"/>
                <a:chExt cx="4251" cy="2141"/>
              </a:xfrm>
            </p:grpSpPr>
            <p:sp>
              <p:nvSpPr>
                <p:cNvPr id="94" name="Oval 24"/>
                <p:cNvSpPr>
                  <a:spLocks noChangeArrowheads="1"/>
                </p:cNvSpPr>
                <p:nvPr/>
              </p:nvSpPr>
              <p:spPr bwMode="auto">
                <a:xfrm>
                  <a:off x="868" y="1477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" name="Oval 25"/>
                <p:cNvSpPr>
                  <a:spLocks noChangeArrowheads="1"/>
                </p:cNvSpPr>
                <p:nvPr/>
              </p:nvSpPr>
              <p:spPr bwMode="auto">
                <a:xfrm>
                  <a:off x="930" y="1480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2" name="Oval 26"/>
              <p:cNvSpPr>
                <a:spLocks noChangeArrowheads="1"/>
              </p:cNvSpPr>
              <p:nvPr/>
            </p:nvSpPr>
            <p:spPr bwMode="auto">
              <a:xfrm flipH="1">
                <a:off x="4285" y="2841"/>
                <a:ext cx="953" cy="791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93" name="Oval 27"/>
              <p:cNvSpPr>
                <a:spLocks noChangeArrowheads="1"/>
              </p:cNvSpPr>
              <p:nvPr/>
            </p:nvSpPr>
            <p:spPr bwMode="auto">
              <a:xfrm flipH="1">
                <a:off x="4375" y="2865"/>
                <a:ext cx="771" cy="52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35686"/>
                      <a:invGamma/>
                    </a:schemeClr>
                  </a:gs>
                  <a:gs pos="100000">
                    <a:schemeClr val="bg2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0" name="Rectangle 28"/>
            <p:cNvSpPr>
              <a:spLocks noChangeArrowheads="1"/>
            </p:cNvSpPr>
            <p:nvPr/>
          </p:nvSpPr>
          <p:spPr bwMode="auto">
            <a:xfrm flipV="1">
              <a:off x="4252" y="3030"/>
              <a:ext cx="1021" cy="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1" baseline="-25000" dirty="0" smtClean="0">
                  <a:solidFill>
                    <a:schemeClr val="bg1"/>
                  </a:solidFill>
                </a:rPr>
                <a:t>Presence</a:t>
              </a:r>
            </a:p>
            <a:p>
              <a:pPr algn="ctr"/>
              <a:r>
                <a:rPr lang="en-US" sz="2700" b="1" baseline="-25000" dirty="0" smtClean="0">
                  <a:solidFill>
                    <a:schemeClr val="bg1"/>
                  </a:solidFill>
                </a:rPr>
                <a:t>2</a:t>
              </a:r>
              <a:endParaRPr lang="en-US" sz="2700" b="1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96" name="AutoShape 2"/>
          <p:cNvSpPr>
            <a:spLocks noChangeArrowheads="1"/>
          </p:cNvSpPr>
          <p:nvPr/>
        </p:nvSpPr>
        <p:spPr bwMode="auto">
          <a:xfrm rot="13500083">
            <a:off x="3067137" y="4984757"/>
            <a:ext cx="915970" cy="433544"/>
          </a:xfrm>
          <a:custGeom>
            <a:avLst/>
            <a:gdLst>
              <a:gd name="G0" fmla="+- 15400 0 0"/>
              <a:gd name="G1" fmla="+- 5788 0 0"/>
              <a:gd name="G2" fmla="+- 21600 0 5788"/>
              <a:gd name="G3" fmla="+- 10800 0 5788"/>
              <a:gd name="G4" fmla="+- 21600 0 15400"/>
              <a:gd name="G5" fmla="*/ G4 G3 10800"/>
              <a:gd name="G6" fmla="+- 21600 0 G5"/>
              <a:gd name="T0" fmla="*/ 15400 w 21600"/>
              <a:gd name="T1" fmla="*/ 0 h 21600"/>
              <a:gd name="T2" fmla="*/ 0 w 21600"/>
              <a:gd name="T3" fmla="*/ 10800 h 21600"/>
              <a:gd name="T4" fmla="*/ 154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400" y="0"/>
                </a:moveTo>
                <a:lnTo>
                  <a:pt x="15400" y="5788"/>
                </a:lnTo>
                <a:lnTo>
                  <a:pt x="3375" y="5788"/>
                </a:lnTo>
                <a:lnTo>
                  <a:pt x="3375" y="15812"/>
                </a:lnTo>
                <a:lnTo>
                  <a:pt x="15400" y="15812"/>
                </a:lnTo>
                <a:lnTo>
                  <a:pt x="154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788"/>
                </a:moveTo>
                <a:lnTo>
                  <a:pt x="1350" y="15812"/>
                </a:lnTo>
                <a:lnTo>
                  <a:pt x="2700" y="15812"/>
                </a:lnTo>
                <a:lnTo>
                  <a:pt x="2700" y="5788"/>
                </a:lnTo>
                <a:close/>
              </a:path>
              <a:path w="21600" h="21600">
                <a:moveTo>
                  <a:pt x="0" y="5788"/>
                </a:moveTo>
                <a:lnTo>
                  <a:pt x="0" y="15812"/>
                </a:lnTo>
                <a:lnTo>
                  <a:pt x="675" y="15812"/>
                </a:lnTo>
                <a:lnTo>
                  <a:pt x="675" y="5788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>
                  <a:alpha val="42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8" name="Straight Connector 97"/>
          <p:cNvCxnSpPr/>
          <p:nvPr/>
        </p:nvCxnSpPr>
        <p:spPr>
          <a:xfrm rot="5400000">
            <a:off x="5639087" y="4038313"/>
            <a:ext cx="3657600" cy="574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629400" y="5943600"/>
            <a:ext cx="762000" cy="158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6629400" y="2133600"/>
            <a:ext cx="762000" cy="158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7620000" y="3962400"/>
            <a:ext cx="914400" cy="158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28"/>
          <p:cNvSpPr>
            <a:spLocks noChangeArrowheads="1"/>
          </p:cNvSpPr>
          <p:nvPr/>
        </p:nvSpPr>
        <p:spPr bwMode="auto">
          <a:xfrm>
            <a:off x="7467600" y="3352800"/>
            <a:ext cx="1772086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2000" b="1" baseline="-25000" dirty="0" smtClean="0">
                <a:solidFill>
                  <a:schemeClr val="tx1">
                    <a:lumMod val="40000"/>
                    <a:lumOff val="60000"/>
                  </a:schemeClr>
                </a:solidFill>
                <a:ea typeface="굴림" charset="-127"/>
              </a:rPr>
              <a:t>New</a:t>
            </a:r>
          </a:p>
          <a:p>
            <a:r>
              <a:rPr lang="en-US" altLang="ko-KR" sz="2000" b="1" baseline="-25000" dirty="0" smtClean="0">
                <a:solidFill>
                  <a:schemeClr val="tx1">
                    <a:lumMod val="40000"/>
                    <a:lumOff val="60000"/>
                  </a:schemeClr>
                </a:solidFill>
                <a:ea typeface="굴림" charset="-127"/>
              </a:rPr>
              <a:t>Information</a:t>
            </a:r>
            <a:endParaRPr lang="en-US" sz="2000" b="1" baseline="-250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4" name="AutoShape 42"/>
          <p:cNvSpPr>
            <a:spLocks noChangeArrowheads="1"/>
          </p:cNvSpPr>
          <p:nvPr/>
        </p:nvSpPr>
        <p:spPr bwMode="gray">
          <a:xfrm>
            <a:off x="1219200" y="1676400"/>
            <a:ext cx="1219200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en-US" altLang="ko-KR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굴림" charset="-127"/>
              </a:rPr>
              <a:t>Contact</a:t>
            </a:r>
            <a:endParaRPr kumimoji="1" lang="en-US" altLang="ko-KR" b="1" dirty="0">
              <a:solidFill>
                <a:schemeClr val="accent2">
                  <a:lumMod val="20000"/>
                  <a:lumOff val="80000"/>
                </a:schemeClr>
              </a:solidFill>
              <a:ea typeface="굴림" charset="-127"/>
            </a:endParaRPr>
          </a:p>
        </p:txBody>
      </p:sp>
      <p:sp>
        <p:nvSpPr>
          <p:cNvPr id="115" name="Rectangle 43"/>
          <p:cNvSpPr>
            <a:spLocks noChangeArrowheads="1"/>
          </p:cNvSpPr>
          <p:nvPr/>
        </p:nvSpPr>
        <p:spPr bwMode="auto">
          <a:xfrm>
            <a:off x="327025" y="2057400"/>
            <a:ext cx="2263775" cy="857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Oval 44"/>
          <p:cNvSpPr>
            <a:spLocks noChangeArrowheads="1"/>
          </p:cNvSpPr>
          <p:nvPr/>
        </p:nvSpPr>
        <p:spPr bwMode="auto">
          <a:xfrm>
            <a:off x="758825" y="1854200"/>
            <a:ext cx="504825" cy="504825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Oval 45"/>
          <p:cNvSpPr>
            <a:spLocks noChangeArrowheads="1"/>
          </p:cNvSpPr>
          <p:nvPr/>
        </p:nvSpPr>
        <p:spPr bwMode="auto">
          <a:xfrm>
            <a:off x="182563" y="1998662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Oval 46"/>
          <p:cNvSpPr>
            <a:spLocks noChangeArrowheads="1"/>
          </p:cNvSpPr>
          <p:nvPr/>
        </p:nvSpPr>
        <p:spPr bwMode="auto">
          <a:xfrm>
            <a:off x="2438400" y="1998662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47"/>
          <p:cNvSpPr>
            <a:spLocks noChangeArrowheads="1"/>
          </p:cNvSpPr>
          <p:nvPr/>
        </p:nvSpPr>
        <p:spPr bwMode="gray">
          <a:xfrm>
            <a:off x="760413" y="1870075"/>
            <a:ext cx="504825" cy="47307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1"/>
            <a:r>
              <a:rPr kumimoji="1" lang="uk-UA" altLang="ko-KR" b="1">
                <a:solidFill>
                  <a:schemeClr val="bg1"/>
                </a:solidFill>
              </a:rPr>
              <a:t>4</a:t>
            </a:r>
            <a:endParaRPr kumimoji="1" lang="en-US" altLang="ko-KR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120" name="AutoShape 48"/>
          <p:cNvSpPr>
            <a:spLocks noChangeArrowheads="1"/>
          </p:cNvSpPr>
          <p:nvPr/>
        </p:nvSpPr>
        <p:spPr bwMode="auto">
          <a:xfrm>
            <a:off x="796925" y="1890712"/>
            <a:ext cx="431800" cy="431800"/>
          </a:xfrm>
          <a:custGeom>
            <a:avLst/>
            <a:gdLst>
              <a:gd name="G0" fmla="+- 4685 0 0"/>
              <a:gd name="G1" fmla="+- 21600 0 4685"/>
              <a:gd name="G2" fmla="+- 21600 0 468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685" y="10800"/>
                </a:moveTo>
                <a:cubicBezTo>
                  <a:pt x="4685" y="14177"/>
                  <a:pt x="7423" y="16915"/>
                  <a:pt x="10800" y="16915"/>
                </a:cubicBezTo>
                <a:cubicBezTo>
                  <a:pt x="14177" y="16915"/>
                  <a:pt x="16915" y="14177"/>
                  <a:pt x="16915" y="10800"/>
                </a:cubicBezTo>
                <a:cubicBezTo>
                  <a:pt x="16915" y="7423"/>
                  <a:pt x="14177" y="4685"/>
                  <a:pt x="10800" y="4685"/>
                </a:cubicBezTo>
                <a:cubicBezTo>
                  <a:pt x="7423" y="4685"/>
                  <a:pt x="4685" y="7423"/>
                  <a:pt x="4685" y="10800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3098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63" name="AutoShape 39"/>
          <p:cNvSpPr>
            <a:spLocks noChangeArrowheads="1"/>
          </p:cNvSpPr>
          <p:nvPr/>
        </p:nvSpPr>
        <p:spPr bwMode="gray">
          <a:xfrm>
            <a:off x="3994150" y="2708275"/>
            <a:ext cx="3600450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en-US" altLang="ko-KR" b="1" dirty="0" smtClean="0">
                <a:ea typeface="굴림" charset="-127"/>
              </a:rPr>
              <a:t>Profit</a:t>
            </a:r>
            <a:endParaRPr kumimoji="1" lang="en-US" altLang="ko-KR" b="1" dirty="0">
              <a:ea typeface="굴림" charset="-127"/>
            </a:endParaRPr>
          </a:p>
        </p:txBody>
      </p:sp>
      <p:sp>
        <p:nvSpPr>
          <p:cNvPr id="282664" name="AutoShape 40"/>
          <p:cNvSpPr>
            <a:spLocks noChangeArrowheads="1"/>
          </p:cNvSpPr>
          <p:nvPr/>
        </p:nvSpPr>
        <p:spPr bwMode="gray">
          <a:xfrm>
            <a:off x="4570413" y="3465513"/>
            <a:ext cx="3600450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en-US" altLang="ko-KR" b="1" dirty="0" smtClean="0">
                <a:ea typeface="굴림" charset="-127"/>
              </a:rPr>
              <a:t>Privacy</a:t>
            </a:r>
            <a:endParaRPr kumimoji="1" lang="en-US" altLang="ko-KR" b="1" dirty="0">
              <a:ea typeface="굴림" charset="-127"/>
            </a:endParaRPr>
          </a:p>
        </p:txBody>
      </p:sp>
      <p:sp>
        <p:nvSpPr>
          <p:cNvPr id="282665" name="AutoShape 41"/>
          <p:cNvSpPr>
            <a:spLocks noChangeArrowheads="1"/>
          </p:cNvSpPr>
          <p:nvPr/>
        </p:nvSpPr>
        <p:spPr bwMode="gray">
          <a:xfrm>
            <a:off x="4570413" y="4330700"/>
            <a:ext cx="3600450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en-US" altLang="ko-KR" b="1" dirty="0" smtClean="0">
                <a:ea typeface="굴림" charset="-127"/>
              </a:rPr>
              <a:t>Intellectual Property</a:t>
            </a:r>
            <a:endParaRPr kumimoji="1" lang="en-US" altLang="ko-KR" b="1" dirty="0">
              <a:ea typeface="굴림" charset="-127"/>
            </a:endParaRPr>
          </a:p>
        </p:txBody>
      </p:sp>
      <p:sp>
        <p:nvSpPr>
          <p:cNvPr id="282666" name="AutoShape 42"/>
          <p:cNvSpPr>
            <a:spLocks noChangeArrowheads="1"/>
          </p:cNvSpPr>
          <p:nvPr/>
        </p:nvSpPr>
        <p:spPr bwMode="gray">
          <a:xfrm>
            <a:off x="4067175" y="5122863"/>
            <a:ext cx="3600450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en-US" altLang="ko-KR" b="1" dirty="0" smtClean="0">
                <a:ea typeface="굴림" charset="-127"/>
              </a:rPr>
              <a:t>Ego</a:t>
            </a:r>
            <a:endParaRPr kumimoji="1" lang="en-US" altLang="ko-KR" b="1" dirty="0">
              <a:ea typeface="굴림" charset="-127"/>
            </a:endParaRPr>
          </a:p>
        </p:txBody>
      </p:sp>
      <p:sp>
        <p:nvSpPr>
          <p:cNvPr id="282667" name="Rectangle 43"/>
          <p:cNvSpPr>
            <a:spLocks noChangeArrowheads="1"/>
          </p:cNvSpPr>
          <p:nvPr/>
        </p:nvSpPr>
        <p:spPr bwMode="auto">
          <a:xfrm>
            <a:off x="2914651" y="5543869"/>
            <a:ext cx="2038350" cy="4571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68" name="Oval 44"/>
          <p:cNvSpPr>
            <a:spLocks noChangeArrowheads="1"/>
          </p:cNvSpPr>
          <p:nvPr/>
        </p:nvSpPr>
        <p:spPr bwMode="auto">
          <a:xfrm>
            <a:off x="3346450" y="5300663"/>
            <a:ext cx="504825" cy="504825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69" name="Oval 45"/>
          <p:cNvSpPr>
            <a:spLocks noChangeArrowheads="1"/>
          </p:cNvSpPr>
          <p:nvPr/>
        </p:nvSpPr>
        <p:spPr bwMode="auto">
          <a:xfrm>
            <a:off x="2770188" y="5445125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70" name="Oval 46"/>
          <p:cNvSpPr>
            <a:spLocks noChangeArrowheads="1"/>
          </p:cNvSpPr>
          <p:nvPr/>
        </p:nvSpPr>
        <p:spPr bwMode="auto">
          <a:xfrm>
            <a:off x="4800600" y="5410200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71" name="AutoShape 47"/>
          <p:cNvSpPr>
            <a:spLocks noChangeArrowheads="1"/>
          </p:cNvSpPr>
          <p:nvPr/>
        </p:nvSpPr>
        <p:spPr bwMode="gray">
          <a:xfrm>
            <a:off x="3348038" y="5316538"/>
            <a:ext cx="504825" cy="47307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1"/>
            <a:r>
              <a:rPr kumimoji="1" lang="uk-UA" altLang="ko-KR" b="1">
                <a:solidFill>
                  <a:schemeClr val="bg1"/>
                </a:solidFill>
              </a:rPr>
              <a:t>4</a:t>
            </a:r>
            <a:endParaRPr kumimoji="1" lang="en-US" altLang="ko-KR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282672" name="AutoShape 48"/>
          <p:cNvSpPr>
            <a:spLocks noChangeArrowheads="1"/>
          </p:cNvSpPr>
          <p:nvPr/>
        </p:nvSpPr>
        <p:spPr bwMode="auto">
          <a:xfrm>
            <a:off x="3384550" y="5337175"/>
            <a:ext cx="431800" cy="431800"/>
          </a:xfrm>
          <a:custGeom>
            <a:avLst/>
            <a:gdLst>
              <a:gd name="G0" fmla="+- 4685 0 0"/>
              <a:gd name="G1" fmla="+- 21600 0 4685"/>
              <a:gd name="G2" fmla="+- 21600 0 468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685" y="10800"/>
                </a:moveTo>
                <a:cubicBezTo>
                  <a:pt x="4685" y="14177"/>
                  <a:pt x="7423" y="16915"/>
                  <a:pt x="10800" y="16915"/>
                </a:cubicBezTo>
                <a:cubicBezTo>
                  <a:pt x="14177" y="16915"/>
                  <a:pt x="16915" y="14177"/>
                  <a:pt x="16915" y="10800"/>
                </a:cubicBezTo>
                <a:cubicBezTo>
                  <a:pt x="16915" y="7423"/>
                  <a:pt x="14177" y="4685"/>
                  <a:pt x="10800" y="4685"/>
                </a:cubicBezTo>
                <a:cubicBezTo>
                  <a:pt x="7423" y="4685"/>
                  <a:pt x="4685" y="7423"/>
                  <a:pt x="4685" y="10800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3098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73" name="Oval 49"/>
          <p:cNvSpPr>
            <a:spLocks noChangeArrowheads="1"/>
          </p:cNvSpPr>
          <p:nvPr/>
        </p:nvSpPr>
        <p:spPr bwMode="auto">
          <a:xfrm>
            <a:off x="3851275" y="4508500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74" name="Rectangle 50"/>
          <p:cNvSpPr>
            <a:spLocks noChangeArrowheads="1"/>
          </p:cNvSpPr>
          <p:nvPr/>
        </p:nvSpPr>
        <p:spPr bwMode="auto">
          <a:xfrm>
            <a:off x="3419475" y="4724400"/>
            <a:ext cx="3667125" cy="73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75" name="Oval 51"/>
          <p:cNvSpPr>
            <a:spLocks noChangeArrowheads="1"/>
          </p:cNvSpPr>
          <p:nvPr/>
        </p:nvSpPr>
        <p:spPr bwMode="auto">
          <a:xfrm>
            <a:off x="3275013" y="4652963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76" name="Oval 52"/>
          <p:cNvSpPr>
            <a:spLocks noChangeArrowheads="1"/>
          </p:cNvSpPr>
          <p:nvPr/>
        </p:nvSpPr>
        <p:spPr bwMode="auto">
          <a:xfrm>
            <a:off x="6977063" y="4652963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77" name="AutoShape 53"/>
          <p:cNvSpPr>
            <a:spLocks noChangeArrowheads="1"/>
          </p:cNvSpPr>
          <p:nvPr/>
        </p:nvSpPr>
        <p:spPr bwMode="gray">
          <a:xfrm>
            <a:off x="3852863" y="4524375"/>
            <a:ext cx="504825" cy="47307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1"/>
            <a:r>
              <a:rPr kumimoji="1" lang="en-US" altLang="ko-KR" b="1">
                <a:solidFill>
                  <a:schemeClr val="bg1"/>
                </a:solidFill>
                <a:ea typeface="굴림" charset="-127"/>
              </a:rPr>
              <a:t>3</a:t>
            </a:r>
          </a:p>
        </p:txBody>
      </p:sp>
      <p:sp>
        <p:nvSpPr>
          <p:cNvPr id="282678" name="AutoShape 54"/>
          <p:cNvSpPr>
            <a:spLocks noChangeArrowheads="1"/>
          </p:cNvSpPr>
          <p:nvPr/>
        </p:nvSpPr>
        <p:spPr bwMode="auto">
          <a:xfrm>
            <a:off x="3889375" y="4545013"/>
            <a:ext cx="431800" cy="431800"/>
          </a:xfrm>
          <a:custGeom>
            <a:avLst/>
            <a:gdLst>
              <a:gd name="G0" fmla="+- 4685 0 0"/>
              <a:gd name="G1" fmla="+- 21600 0 4685"/>
              <a:gd name="G2" fmla="+- 21600 0 468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685" y="10800"/>
                </a:moveTo>
                <a:cubicBezTo>
                  <a:pt x="4685" y="14177"/>
                  <a:pt x="7423" y="16915"/>
                  <a:pt x="10800" y="16915"/>
                </a:cubicBezTo>
                <a:cubicBezTo>
                  <a:pt x="14177" y="16915"/>
                  <a:pt x="16915" y="14177"/>
                  <a:pt x="16915" y="10800"/>
                </a:cubicBezTo>
                <a:cubicBezTo>
                  <a:pt x="16915" y="7423"/>
                  <a:pt x="14177" y="4685"/>
                  <a:pt x="10800" y="4685"/>
                </a:cubicBezTo>
                <a:cubicBezTo>
                  <a:pt x="7423" y="4685"/>
                  <a:pt x="4685" y="7423"/>
                  <a:pt x="4685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3098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79" name="Rectangle 55"/>
          <p:cNvSpPr>
            <a:spLocks noChangeArrowheads="1"/>
          </p:cNvSpPr>
          <p:nvPr/>
        </p:nvSpPr>
        <p:spPr bwMode="auto">
          <a:xfrm>
            <a:off x="3419475" y="3886200"/>
            <a:ext cx="2371725" cy="476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80" name="Oval 56"/>
          <p:cNvSpPr>
            <a:spLocks noChangeArrowheads="1"/>
          </p:cNvSpPr>
          <p:nvPr/>
        </p:nvSpPr>
        <p:spPr bwMode="auto">
          <a:xfrm>
            <a:off x="3851275" y="3644900"/>
            <a:ext cx="504825" cy="504825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81" name="Oval 57"/>
          <p:cNvSpPr>
            <a:spLocks noChangeArrowheads="1"/>
          </p:cNvSpPr>
          <p:nvPr/>
        </p:nvSpPr>
        <p:spPr bwMode="auto">
          <a:xfrm>
            <a:off x="3275013" y="3789363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82" name="Oval 58"/>
          <p:cNvSpPr>
            <a:spLocks noChangeArrowheads="1"/>
          </p:cNvSpPr>
          <p:nvPr/>
        </p:nvSpPr>
        <p:spPr bwMode="auto">
          <a:xfrm>
            <a:off x="5638800" y="3810000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83" name="AutoShape 59"/>
          <p:cNvSpPr>
            <a:spLocks noChangeArrowheads="1"/>
          </p:cNvSpPr>
          <p:nvPr/>
        </p:nvSpPr>
        <p:spPr bwMode="gray">
          <a:xfrm>
            <a:off x="3852863" y="3660775"/>
            <a:ext cx="504825" cy="47307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1"/>
            <a:r>
              <a:rPr kumimoji="1" lang="en-US" altLang="ko-KR" b="1">
                <a:solidFill>
                  <a:schemeClr val="bg1"/>
                </a:solidFill>
                <a:ea typeface="굴림" charset="-127"/>
              </a:rPr>
              <a:t>2</a:t>
            </a:r>
          </a:p>
        </p:txBody>
      </p:sp>
      <p:sp>
        <p:nvSpPr>
          <p:cNvPr id="282684" name="AutoShape 60"/>
          <p:cNvSpPr>
            <a:spLocks noChangeArrowheads="1"/>
          </p:cNvSpPr>
          <p:nvPr/>
        </p:nvSpPr>
        <p:spPr bwMode="auto">
          <a:xfrm>
            <a:off x="3889375" y="3681413"/>
            <a:ext cx="431800" cy="431800"/>
          </a:xfrm>
          <a:custGeom>
            <a:avLst/>
            <a:gdLst>
              <a:gd name="G0" fmla="+- 4685 0 0"/>
              <a:gd name="G1" fmla="+- 21600 0 4685"/>
              <a:gd name="G2" fmla="+- 21600 0 468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685" y="10800"/>
                </a:moveTo>
                <a:cubicBezTo>
                  <a:pt x="4685" y="14177"/>
                  <a:pt x="7423" y="16915"/>
                  <a:pt x="10800" y="16915"/>
                </a:cubicBezTo>
                <a:cubicBezTo>
                  <a:pt x="14177" y="16915"/>
                  <a:pt x="16915" y="14177"/>
                  <a:pt x="16915" y="10800"/>
                </a:cubicBezTo>
                <a:cubicBezTo>
                  <a:pt x="16915" y="7423"/>
                  <a:pt x="14177" y="4685"/>
                  <a:pt x="10800" y="4685"/>
                </a:cubicBezTo>
                <a:cubicBezTo>
                  <a:pt x="7423" y="4685"/>
                  <a:pt x="4685" y="7423"/>
                  <a:pt x="4685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30980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85" name="Rectangle 61"/>
          <p:cNvSpPr>
            <a:spLocks noChangeArrowheads="1"/>
          </p:cNvSpPr>
          <p:nvPr/>
        </p:nvSpPr>
        <p:spPr bwMode="auto">
          <a:xfrm>
            <a:off x="2843213" y="3095944"/>
            <a:ext cx="2185987" cy="4571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86" name="Oval 62"/>
          <p:cNvSpPr>
            <a:spLocks noChangeArrowheads="1"/>
          </p:cNvSpPr>
          <p:nvPr/>
        </p:nvSpPr>
        <p:spPr bwMode="auto">
          <a:xfrm>
            <a:off x="3275013" y="2852738"/>
            <a:ext cx="504825" cy="50482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87" name="Oval 63"/>
          <p:cNvSpPr>
            <a:spLocks noChangeArrowheads="1"/>
          </p:cNvSpPr>
          <p:nvPr/>
        </p:nvSpPr>
        <p:spPr bwMode="auto">
          <a:xfrm>
            <a:off x="2698750" y="2997200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88" name="Oval 64"/>
          <p:cNvSpPr>
            <a:spLocks noChangeArrowheads="1"/>
          </p:cNvSpPr>
          <p:nvPr/>
        </p:nvSpPr>
        <p:spPr bwMode="auto">
          <a:xfrm>
            <a:off x="4876800" y="2971800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89" name="AutoShape 65"/>
          <p:cNvSpPr>
            <a:spLocks noChangeArrowheads="1"/>
          </p:cNvSpPr>
          <p:nvPr/>
        </p:nvSpPr>
        <p:spPr bwMode="gray">
          <a:xfrm>
            <a:off x="3276600" y="2868613"/>
            <a:ext cx="504825" cy="47307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1"/>
            <a:r>
              <a:rPr kumimoji="1" lang="en-US" altLang="ko-KR" b="1">
                <a:solidFill>
                  <a:schemeClr val="bg1"/>
                </a:solidFill>
                <a:ea typeface="굴림" charset="-127"/>
              </a:rPr>
              <a:t>1</a:t>
            </a:r>
          </a:p>
        </p:txBody>
      </p:sp>
      <p:sp>
        <p:nvSpPr>
          <p:cNvPr id="282690" name="AutoShape 66"/>
          <p:cNvSpPr>
            <a:spLocks noChangeArrowheads="1"/>
          </p:cNvSpPr>
          <p:nvPr/>
        </p:nvSpPr>
        <p:spPr bwMode="auto">
          <a:xfrm>
            <a:off x="3313113" y="2889250"/>
            <a:ext cx="431800" cy="431800"/>
          </a:xfrm>
          <a:custGeom>
            <a:avLst/>
            <a:gdLst>
              <a:gd name="G0" fmla="+- 4685 0 0"/>
              <a:gd name="G1" fmla="+- 21600 0 4685"/>
              <a:gd name="G2" fmla="+- 21600 0 468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685" y="10800"/>
                </a:moveTo>
                <a:cubicBezTo>
                  <a:pt x="4685" y="14177"/>
                  <a:pt x="7423" y="16915"/>
                  <a:pt x="10800" y="16915"/>
                </a:cubicBezTo>
                <a:cubicBezTo>
                  <a:pt x="14177" y="16915"/>
                  <a:pt x="16915" y="14177"/>
                  <a:pt x="16915" y="10800"/>
                </a:cubicBezTo>
                <a:cubicBezTo>
                  <a:pt x="16915" y="7423"/>
                  <a:pt x="14177" y="4685"/>
                  <a:pt x="10800" y="4685"/>
                </a:cubicBezTo>
                <a:cubicBezTo>
                  <a:pt x="7423" y="4685"/>
                  <a:pt x="4685" y="7423"/>
                  <a:pt x="4685" y="1080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3098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539750" y="2997200"/>
            <a:ext cx="2663825" cy="2736850"/>
            <a:chOff x="340" y="1661"/>
            <a:chExt cx="1724" cy="1724"/>
          </a:xfrm>
        </p:grpSpPr>
        <p:sp>
          <p:nvSpPr>
            <p:cNvPr id="282692" name="Oval 68"/>
            <p:cNvSpPr>
              <a:spLocks noChangeArrowheads="1"/>
            </p:cNvSpPr>
            <p:nvPr/>
          </p:nvSpPr>
          <p:spPr bwMode="auto">
            <a:xfrm>
              <a:off x="340" y="1661"/>
              <a:ext cx="1724" cy="1724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69"/>
            <p:cNvGrpSpPr>
              <a:grpSpLocks/>
            </p:cNvGrpSpPr>
            <p:nvPr/>
          </p:nvGrpSpPr>
          <p:grpSpPr bwMode="auto">
            <a:xfrm>
              <a:off x="431" y="1752"/>
              <a:ext cx="1542" cy="1535"/>
              <a:chOff x="659" y="1525"/>
              <a:chExt cx="2278" cy="2268"/>
            </a:xfrm>
          </p:grpSpPr>
          <p:sp>
            <p:nvSpPr>
              <p:cNvPr id="282694" name="Oval 70"/>
              <p:cNvSpPr>
                <a:spLocks noChangeArrowheads="1"/>
              </p:cNvSpPr>
              <p:nvPr/>
            </p:nvSpPr>
            <p:spPr bwMode="auto">
              <a:xfrm flipH="1">
                <a:off x="659" y="1525"/>
                <a:ext cx="2278" cy="226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695" name="Oval 71"/>
              <p:cNvSpPr>
                <a:spLocks noChangeArrowheads="1"/>
              </p:cNvSpPr>
              <p:nvPr/>
            </p:nvSpPr>
            <p:spPr bwMode="auto">
              <a:xfrm flipH="1">
                <a:off x="807" y="1555"/>
                <a:ext cx="1977" cy="163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696" name="Oval 72"/>
              <p:cNvSpPr>
                <a:spLocks noChangeArrowheads="1"/>
              </p:cNvSpPr>
              <p:nvPr/>
            </p:nvSpPr>
            <p:spPr bwMode="auto">
              <a:xfrm flipH="1">
                <a:off x="850" y="1752"/>
                <a:ext cx="1860" cy="18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697" name="Oval 73"/>
              <p:cNvSpPr>
                <a:spLocks noChangeArrowheads="1"/>
              </p:cNvSpPr>
              <p:nvPr/>
            </p:nvSpPr>
            <p:spPr bwMode="auto">
              <a:xfrm flipH="1">
                <a:off x="1024" y="1804"/>
                <a:ext cx="1505" cy="1207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0980"/>
                      <a:invGamma/>
                    </a:schemeClr>
                  </a:gs>
                  <a:gs pos="100000">
                    <a:schemeClr val="accent2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698" name="Oval 74"/>
              <p:cNvSpPr>
                <a:spLocks noChangeArrowheads="1"/>
              </p:cNvSpPr>
              <p:nvPr/>
            </p:nvSpPr>
            <p:spPr bwMode="auto">
              <a:xfrm flipH="1">
                <a:off x="1077" y="1978"/>
                <a:ext cx="1407" cy="1407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699" name="Oval 75"/>
              <p:cNvSpPr>
                <a:spLocks noChangeArrowheads="1"/>
              </p:cNvSpPr>
              <p:nvPr/>
            </p:nvSpPr>
            <p:spPr bwMode="auto">
              <a:xfrm flipH="1">
                <a:off x="1206" y="2018"/>
                <a:ext cx="1138" cy="92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24314"/>
                      <a:invGamma/>
                    </a:schemeClr>
                  </a:gs>
                  <a:gs pos="100000">
                    <a:schemeClr val="hlink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700" name="Oval 76"/>
              <p:cNvSpPr>
                <a:spLocks noChangeArrowheads="1"/>
              </p:cNvSpPr>
              <p:nvPr/>
            </p:nvSpPr>
            <p:spPr bwMode="auto">
              <a:xfrm flipH="1">
                <a:off x="1259" y="2211"/>
                <a:ext cx="998" cy="947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701" name="Oval 77"/>
              <p:cNvSpPr>
                <a:spLocks noChangeArrowheads="1"/>
              </p:cNvSpPr>
              <p:nvPr/>
            </p:nvSpPr>
            <p:spPr bwMode="auto">
              <a:xfrm flipH="1">
                <a:off x="1353" y="2240"/>
                <a:ext cx="808" cy="62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30980"/>
                      <a:invGamma/>
                    </a:schemeClr>
                  </a:gs>
                  <a:gs pos="100000">
                    <a:schemeClr val="bg2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63" name="AutoShape 39"/>
          <p:cNvSpPr>
            <a:spLocks noChangeArrowheads="1"/>
          </p:cNvSpPr>
          <p:nvPr/>
        </p:nvSpPr>
        <p:spPr bwMode="gray">
          <a:xfrm>
            <a:off x="1905000" y="6208712"/>
            <a:ext cx="3600450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en-US" altLang="ko-KR" b="1" dirty="0" smtClean="0">
                <a:ea typeface="굴림" charset="-127"/>
              </a:rPr>
              <a:t>Profit vs. </a:t>
            </a:r>
            <a:r>
              <a:rPr kumimoji="1" lang="en-US" altLang="ko-KR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굴림" charset="-127"/>
              </a:rPr>
              <a:t>Not-for-Profit</a:t>
            </a:r>
            <a:r>
              <a:rPr kumimoji="1" lang="en-US" altLang="ko-KR" b="1" dirty="0" smtClean="0">
                <a:ea typeface="굴림" charset="-127"/>
              </a:rPr>
              <a:t> </a:t>
            </a:r>
            <a:endParaRPr kumimoji="1" lang="en-US" altLang="ko-KR" b="1" dirty="0">
              <a:ea typeface="굴림" charset="-127"/>
            </a:endParaRPr>
          </a:p>
        </p:txBody>
      </p:sp>
      <p:sp>
        <p:nvSpPr>
          <p:cNvPr id="282685" name="Rectangle 61"/>
          <p:cNvSpPr>
            <a:spLocks noChangeArrowheads="1"/>
          </p:cNvSpPr>
          <p:nvPr/>
        </p:nvSpPr>
        <p:spPr bwMode="auto">
          <a:xfrm>
            <a:off x="754063" y="6569075"/>
            <a:ext cx="3970337" cy="603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86" name="Oval 62"/>
          <p:cNvSpPr>
            <a:spLocks noChangeArrowheads="1"/>
          </p:cNvSpPr>
          <p:nvPr/>
        </p:nvSpPr>
        <p:spPr bwMode="auto">
          <a:xfrm>
            <a:off x="1185863" y="6353175"/>
            <a:ext cx="504825" cy="50482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87" name="Oval 63"/>
          <p:cNvSpPr>
            <a:spLocks noChangeArrowheads="1"/>
          </p:cNvSpPr>
          <p:nvPr/>
        </p:nvSpPr>
        <p:spPr bwMode="auto">
          <a:xfrm>
            <a:off x="609600" y="6497637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88" name="Oval 64"/>
          <p:cNvSpPr>
            <a:spLocks noChangeArrowheads="1"/>
          </p:cNvSpPr>
          <p:nvPr/>
        </p:nvSpPr>
        <p:spPr bwMode="auto">
          <a:xfrm>
            <a:off x="4648200" y="6497637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89" name="AutoShape 65"/>
          <p:cNvSpPr>
            <a:spLocks noChangeArrowheads="1"/>
          </p:cNvSpPr>
          <p:nvPr/>
        </p:nvSpPr>
        <p:spPr bwMode="gray">
          <a:xfrm>
            <a:off x="1187450" y="6369050"/>
            <a:ext cx="504825" cy="47307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1"/>
            <a:r>
              <a:rPr kumimoji="1" lang="en-US" altLang="ko-KR" b="1">
                <a:solidFill>
                  <a:schemeClr val="bg1"/>
                </a:solidFill>
                <a:ea typeface="굴림" charset="-127"/>
              </a:rPr>
              <a:t>1</a:t>
            </a:r>
          </a:p>
        </p:txBody>
      </p:sp>
      <p:sp>
        <p:nvSpPr>
          <p:cNvPr id="282690" name="AutoShape 66"/>
          <p:cNvSpPr>
            <a:spLocks noChangeArrowheads="1"/>
          </p:cNvSpPr>
          <p:nvPr/>
        </p:nvSpPr>
        <p:spPr bwMode="auto">
          <a:xfrm>
            <a:off x="1223963" y="6389687"/>
            <a:ext cx="431800" cy="431800"/>
          </a:xfrm>
          <a:custGeom>
            <a:avLst/>
            <a:gdLst>
              <a:gd name="G0" fmla="+- 4685 0 0"/>
              <a:gd name="G1" fmla="+- 21600 0 4685"/>
              <a:gd name="G2" fmla="+- 21600 0 468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685" y="10800"/>
                </a:moveTo>
                <a:cubicBezTo>
                  <a:pt x="4685" y="14177"/>
                  <a:pt x="7423" y="16915"/>
                  <a:pt x="10800" y="16915"/>
                </a:cubicBezTo>
                <a:cubicBezTo>
                  <a:pt x="14177" y="16915"/>
                  <a:pt x="16915" y="14177"/>
                  <a:pt x="16915" y="10800"/>
                </a:cubicBezTo>
                <a:cubicBezTo>
                  <a:pt x="16915" y="7423"/>
                  <a:pt x="14177" y="4685"/>
                  <a:pt x="10800" y="4685"/>
                </a:cubicBezTo>
                <a:cubicBezTo>
                  <a:pt x="7423" y="4685"/>
                  <a:pt x="4685" y="7423"/>
                  <a:pt x="4685" y="1080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3098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-914400" y="5489575"/>
            <a:ext cx="2663825" cy="2736850"/>
            <a:chOff x="340" y="1661"/>
            <a:chExt cx="1724" cy="1724"/>
          </a:xfrm>
        </p:grpSpPr>
        <p:sp>
          <p:nvSpPr>
            <p:cNvPr id="282692" name="Oval 68"/>
            <p:cNvSpPr>
              <a:spLocks noChangeArrowheads="1"/>
            </p:cNvSpPr>
            <p:nvPr/>
          </p:nvSpPr>
          <p:spPr bwMode="auto">
            <a:xfrm>
              <a:off x="340" y="1661"/>
              <a:ext cx="1724" cy="1724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69"/>
            <p:cNvGrpSpPr>
              <a:grpSpLocks/>
            </p:cNvGrpSpPr>
            <p:nvPr/>
          </p:nvGrpSpPr>
          <p:grpSpPr bwMode="auto">
            <a:xfrm>
              <a:off x="431" y="1752"/>
              <a:ext cx="1542" cy="1535"/>
              <a:chOff x="659" y="1525"/>
              <a:chExt cx="2278" cy="2268"/>
            </a:xfrm>
          </p:grpSpPr>
          <p:sp>
            <p:nvSpPr>
              <p:cNvPr id="282694" name="Oval 70"/>
              <p:cNvSpPr>
                <a:spLocks noChangeArrowheads="1"/>
              </p:cNvSpPr>
              <p:nvPr/>
            </p:nvSpPr>
            <p:spPr bwMode="auto">
              <a:xfrm flipH="1">
                <a:off x="659" y="1525"/>
                <a:ext cx="2278" cy="226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695" name="Oval 71"/>
              <p:cNvSpPr>
                <a:spLocks noChangeArrowheads="1"/>
              </p:cNvSpPr>
              <p:nvPr/>
            </p:nvSpPr>
            <p:spPr bwMode="auto">
              <a:xfrm flipH="1">
                <a:off x="807" y="1555"/>
                <a:ext cx="1977" cy="163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696" name="Oval 72"/>
              <p:cNvSpPr>
                <a:spLocks noChangeArrowheads="1"/>
              </p:cNvSpPr>
              <p:nvPr/>
            </p:nvSpPr>
            <p:spPr bwMode="auto">
              <a:xfrm flipH="1">
                <a:off x="850" y="1752"/>
                <a:ext cx="1860" cy="18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697" name="Oval 73"/>
              <p:cNvSpPr>
                <a:spLocks noChangeArrowheads="1"/>
              </p:cNvSpPr>
              <p:nvPr/>
            </p:nvSpPr>
            <p:spPr bwMode="auto">
              <a:xfrm flipH="1">
                <a:off x="1024" y="1804"/>
                <a:ext cx="1505" cy="1207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0980"/>
                      <a:invGamma/>
                    </a:schemeClr>
                  </a:gs>
                  <a:gs pos="100000">
                    <a:schemeClr val="accent2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698" name="Oval 74"/>
              <p:cNvSpPr>
                <a:spLocks noChangeArrowheads="1"/>
              </p:cNvSpPr>
              <p:nvPr/>
            </p:nvSpPr>
            <p:spPr bwMode="auto">
              <a:xfrm flipH="1">
                <a:off x="1077" y="1978"/>
                <a:ext cx="1407" cy="1407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699" name="Oval 75"/>
              <p:cNvSpPr>
                <a:spLocks noChangeArrowheads="1"/>
              </p:cNvSpPr>
              <p:nvPr/>
            </p:nvSpPr>
            <p:spPr bwMode="auto">
              <a:xfrm flipH="1">
                <a:off x="1206" y="2018"/>
                <a:ext cx="1138" cy="92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24314"/>
                      <a:invGamma/>
                    </a:schemeClr>
                  </a:gs>
                  <a:gs pos="100000">
                    <a:schemeClr val="hlink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700" name="Oval 76"/>
              <p:cNvSpPr>
                <a:spLocks noChangeArrowheads="1"/>
              </p:cNvSpPr>
              <p:nvPr/>
            </p:nvSpPr>
            <p:spPr bwMode="auto">
              <a:xfrm flipH="1">
                <a:off x="1259" y="2211"/>
                <a:ext cx="998" cy="947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701" name="Oval 77"/>
              <p:cNvSpPr>
                <a:spLocks noChangeArrowheads="1"/>
              </p:cNvSpPr>
              <p:nvPr/>
            </p:nvSpPr>
            <p:spPr bwMode="auto">
              <a:xfrm flipH="1">
                <a:off x="1353" y="2240"/>
                <a:ext cx="808" cy="62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30980"/>
                      <a:invGamma/>
                    </a:schemeClr>
                  </a:gs>
                  <a:gs pos="100000">
                    <a:schemeClr val="bg2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838200" y="25146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 Profit, Money and Business…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8200" y="3124200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Profit and Money: No Business Here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Innovation sans compensation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True ‘reward’ is shared elevation of awareness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64" name="AutoShape 40"/>
          <p:cNvSpPr>
            <a:spLocks noChangeArrowheads="1"/>
          </p:cNvSpPr>
          <p:nvPr/>
        </p:nvSpPr>
        <p:spPr bwMode="gray">
          <a:xfrm>
            <a:off x="1905000" y="6173788"/>
            <a:ext cx="3600450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en-US" altLang="ko-KR" b="1" dirty="0" smtClean="0">
                <a:ea typeface="굴림" charset="-127"/>
              </a:rPr>
              <a:t>Privacy vs. </a:t>
            </a:r>
            <a:r>
              <a:rPr kumimoji="1" lang="en-US" altLang="ko-KR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굴림" charset="-127"/>
              </a:rPr>
              <a:t>Information</a:t>
            </a:r>
            <a:endParaRPr kumimoji="1" lang="en-US" altLang="ko-KR" b="1" dirty="0">
              <a:solidFill>
                <a:schemeClr val="accent2">
                  <a:lumMod val="20000"/>
                  <a:lumOff val="80000"/>
                </a:schemeClr>
              </a:solidFill>
              <a:ea typeface="굴림" charset="-127"/>
            </a:endParaRPr>
          </a:p>
        </p:txBody>
      </p:sp>
      <p:sp>
        <p:nvSpPr>
          <p:cNvPr id="282679" name="Rectangle 55"/>
          <p:cNvSpPr>
            <a:spLocks noChangeArrowheads="1"/>
          </p:cNvSpPr>
          <p:nvPr/>
        </p:nvSpPr>
        <p:spPr bwMode="auto">
          <a:xfrm>
            <a:off x="754063" y="6569075"/>
            <a:ext cx="3970338" cy="603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80" name="Oval 56"/>
          <p:cNvSpPr>
            <a:spLocks noChangeArrowheads="1"/>
          </p:cNvSpPr>
          <p:nvPr/>
        </p:nvSpPr>
        <p:spPr bwMode="auto">
          <a:xfrm>
            <a:off x="1185862" y="6353175"/>
            <a:ext cx="504825" cy="504825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81" name="Oval 57"/>
          <p:cNvSpPr>
            <a:spLocks noChangeArrowheads="1"/>
          </p:cNvSpPr>
          <p:nvPr/>
        </p:nvSpPr>
        <p:spPr bwMode="auto">
          <a:xfrm>
            <a:off x="609600" y="6497638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83" name="AutoShape 59"/>
          <p:cNvSpPr>
            <a:spLocks noChangeArrowheads="1"/>
          </p:cNvSpPr>
          <p:nvPr/>
        </p:nvSpPr>
        <p:spPr bwMode="gray">
          <a:xfrm>
            <a:off x="1187450" y="6369050"/>
            <a:ext cx="504825" cy="47307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1"/>
            <a:r>
              <a:rPr kumimoji="1" lang="en-US" altLang="ko-KR" b="1">
                <a:solidFill>
                  <a:schemeClr val="bg1"/>
                </a:solidFill>
                <a:ea typeface="굴림" charset="-127"/>
              </a:rPr>
              <a:t>2</a:t>
            </a:r>
          </a:p>
        </p:txBody>
      </p:sp>
      <p:sp>
        <p:nvSpPr>
          <p:cNvPr id="282684" name="AutoShape 60"/>
          <p:cNvSpPr>
            <a:spLocks noChangeArrowheads="1"/>
          </p:cNvSpPr>
          <p:nvPr/>
        </p:nvSpPr>
        <p:spPr bwMode="auto">
          <a:xfrm>
            <a:off x="1223962" y="6389688"/>
            <a:ext cx="431800" cy="431800"/>
          </a:xfrm>
          <a:custGeom>
            <a:avLst/>
            <a:gdLst>
              <a:gd name="G0" fmla="+- 4685 0 0"/>
              <a:gd name="G1" fmla="+- 21600 0 4685"/>
              <a:gd name="G2" fmla="+- 21600 0 468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685" y="10800"/>
                </a:moveTo>
                <a:cubicBezTo>
                  <a:pt x="4685" y="14177"/>
                  <a:pt x="7423" y="16915"/>
                  <a:pt x="10800" y="16915"/>
                </a:cubicBezTo>
                <a:cubicBezTo>
                  <a:pt x="14177" y="16915"/>
                  <a:pt x="16915" y="14177"/>
                  <a:pt x="16915" y="10800"/>
                </a:cubicBezTo>
                <a:cubicBezTo>
                  <a:pt x="16915" y="7423"/>
                  <a:pt x="14177" y="4685"/>
                  <a:pt x="10800" y="4685"/>
                </a:cubicBezTo>
                <a:cubicBezTo>
                  <a:pt x="7423" y="4685"/>
                  <a:pt x="4685" y="7423"/>
                  <a:pt x="4685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30980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86" name="Oval 62"/>
          <p:cNvSpPr>
            <a:spLocks noChangeArrowheads="1"/>
          </p:cNvSpPr>
          <p:nvPr/>
        </p:nvSpPr>
        <p:spPr bwMode="auto">
          <a:xfrm>
            <a:off x="1185863" y="6353175"/>
            <a:ext cx="504825" cy="50482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89" name="AutoShape 65"/>
          <p:cNvSpPr>
            <a:spLocks noChangeArrowheads="1"/>
          </p:cNvSpPr>
          <p:nvPr/>
        </p:nvSpPr>
        <p:spPr bwMode="gray">
          <a:xfrm>
            <a:off x="1187450" y="6369050"/>
            <a:ext cx="504825" cy="47307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1"/>
            <a:r>
              <a:rPr kumimoji="1" lang="en-US" altLang="ko-KR" b="1">
                <a:solidFill>
                  <a:schemeClr val="bg1"/>
                </a:solidFill>
                <a:ea typeface="굴림" charset="-127"/>
              </a:rPr>
              <a:t>1</a:t>
            </a:r>
          </a:p>
        </p:txBody>
      </p:sp>
      <p:sp>
        <p:nvSpPr>
          <p:cNvPr id="282690" name="AutoShape 66"/>
          <p:cNvSpPr>
            <a:spLocks noChangeArrowheads="1"/>
          </p:cNvSpPr>
          <p:nvPr/>
        </p:nvSpPr>
        <p:spPr bwMode="auto">
          <a:xfrm>
            <a:off x="1223963" y="6389687"/>
            <a:ext cx="431800" cy="431800"/>
          </a:xfrm>
          <a:custGeom>
            <a:avLst/>
            <a:gdLst>
              <a:gd name="G0" fmla="+- 4685 0 0"/>
              <a:gd name="G1" fmla="+- 21600 0 4685"/>
              <a:gd name="G2" fmla="+- 21600 0 468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685" y="10800"/>
                </a:moveTo>
                <a:cubicBezTo>
                  <a:pt x="4685" y="14177"/>
                  <a:pt x="7423" y="16915"/>
                  <a:pt x="10800" y="16915"/>
                </a:cubicBezTo>
                <a:cubicBezTo>
                  <a:pt x="14177" y="16915"/>
                  <a:pt x="16915" y="14177"/>
                  <a:pt x="16915" y="10800"/>
                </a:cubicBezTo>
                <a:cubicBezTo>
                  <a:pt x="16915" y="7423"/>
                  <a:pt x="14177" y="4685"/>
                  <a:pt x="10800" y="4685"/>
                </a:cubicBezTo>
                <a:cubicBezTo>
                  <a:pt x="7423" y="4685"/>
                  <a:pt x="4685" y="7423"/>
                  <a:pt x="4685" y="1080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3098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-914400" y="5489575"/>
            <a:ext cx="2663825" cy="2736850"/>
            <a:chOff x="340" y="1661"/>
            <a:chExt cx="1724" cy="1724"/>
          </a:xfrm>
        </p:grpSpPr>
        <p:sp>
          <p:nvSpPr>
            <p:cNvPr id="282692" name="Oval 68"/>
            <p:cNvSpPr>
              <a:spLocks noChangeArrowheads="1"/>
            </p:cNvSpPr>
            <p:nvPr/>
          </p:nvSpPr>
          <p:spPr bwMode="auto">
            <a:xfrm>
              <a:off x="340" y="1661"/>
              <a:ext cx="1724" cy="1724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69"/>
            <p:cNvGrpSpPr>
              <a:grpSpLocks/>
            </p:cNvGrpSpPr>
            <p:nvPr/>
          </p:nvGrpSpPr>
          <p:grpSpPr bwMode="auto">
            <a:xfrm>
              <a:off x="431" y="1752"/>
              <a:ext cx="1542" cy="1535"/>
              <a:chOff x="659" y="1525"/>
              <a:chExt cx="2278" cy="2268"/>
            </a:xfrm>
          </p:grpSpPr>
          <p:sp>
            <p:nvSpPr>
              <p:cNvPr id="282694" name="Oval 70"/>
              <p:cNvSpPr>
                <a:spLocks noChangeArrowheads="1"/>
              </p:cNvSpPr>
              <p:nvPr/>
            </p:nvSpPr>
            <p:spPr bwMode="auto">
              <a:xfrm flipH="1">
                <a:off x="659" y="1525"/>
                <a:ext cx="2278" cy="226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695" name="Oval 71"/>
              <p:cNvSpPr>
                <a:spLocks noChangeArrowheads="1"/>
              </p:cNvSpPr>
              <p:nvPr/>
            </p:nvSpPr>
            <p:spPr bwMode="auto">
              <a:xfrm flipH="1">
                <a:off x="807" y="1555"/>
                <a:ext cx="1977" cy="163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696" name="Oval 72"/>
              <p:cNvSpPr>
                <a:spLocks noChangeArrowheads="1"/>
              </p:cNvSpPr>
              <p:nvPr/>
            </p:nvSpPr>
            <p:spPr bwMode="auto">
              <a:xfrm flipH="1">
                <a:off x="850" y="1752"/>
                <a:ext cx="1860" cy="18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697" name="Oval 73"/>
              <p:cNvSpPr>
                <a:spLocks noChangeArrowheads="1"/>
              </p:cNvSpPr>
              <p:nvPr/>
            </p:nvSpPr>
            <p:spPr bwMode="auto">
              <a:xfrm flipH="1">
                <a:off x="1024" y="1804"/>
                <a:ext cx="1505" cy="1207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0980"/>
                      <a:invGamma/>
                    </a:schemeClr>
                  </a:gs>
                  <a:gs pos="100000">
                    <a:schemeClr val="accent2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698" name="Oval 74"/>
              <p:cNvSpPr>
                <a:spLocks noChangeArrowheads="1"/>
              </p:cNvSpPr>
              <p:nvPr/>
            </p:nvSpPr>
            <p:spPr bwMode="auto">
              <a:xfrm flipH="1">
                <a:off x="1077" y="1978"/>
                <a:ext cx="1407" cy="1407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699" name="Oval 75"/>
              <p:cNvSpPr>
                <a:spLocks noChangeArrowheads="1"/>
              </p:cNvSpPr>
              <p:nvPr/>
            </p:nvSpPr>
            <p:spPr bwMode="auto">
              <a:xfrm flipH="1">
                <a:off x="1206" y="2018"/>
                <a:ext cx="1138" cy="92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24314"/>
                      <a:invGamma/>
                    </a:schemeClr>
                  </a:gs>
                  <a:gs pos="100000">
                    <a:schemeClr val="hlink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700" name="Oval 76"/>
              <p:cNvSpPr>
                <a:spLocks noChangeArrowheads="1"/>
              </p:cNvSpPr>
              <p:nvPr/>
            </p:nvSpPr>
            <p:spPr bwMode="auto">
              <a:xfrm flipH="1">
                <a:off x="1259" y="2211"/>
                <a:ext cx="998" cy="947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701" name="Oval 77"/>
              <p:cNvSpPr>
                <a:spLocks noChangeArrowheads="1"/>
              </p:cNvSpPr>
              <p:nvPr/>
            </p:nvSpPr>
            <p:spPr bwMode="auto">
              <a:xfrm flipH="1">
                <a:off x="1353" y="2240"/>
                <a:ext cx="808" cy="62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30980"/>
                      <a:invGamma/>
                    </a:schemeClr>
                  </a:gs>
                  <a:gs pos="100000">
                    <a:schemeClr val="bg2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1" name="Oval 64"/>
          <p:cNvSpPr>
            <a:spLocks noChangeArrowheads="1"/>
          </p:cNvSpPr>
          <p:nvPr/>
        </p:nvSpPr>
        <p:spPr bwMode="auto">
          <a:xfrm>
            <a:off x="4648200" y="6497637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447800" y="32766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An Exercise in Privacy…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64" name="AutoShape 40"/>
          <p:cNvSpPr>
            <a:spLocks noChangeArrowheads="1"/>
          </p:cNvSpPr>
          <p:nvPr/>
        </p:nvSpPr>
        <p:spPr bwMode="gray">
          <a:xfrm>
            <a:off x="1905000" y="6173788"/>
            <a:ext cx="3600450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en-US" altLang="ko-KR" b="1" dirty="0" smtClean="0">
                <a:ea typeface="굴림" charset="-127"/>
              </a:rPr>
              <a:t>Privacy vs. </a:t>
            </a:r>
            <a:r>
              <a:rPr kumimoji="1" lang="en-US" altLang="ko-KR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굴림" charset="-127"/>
              </a:rPr>
              <a:t>Information</a:t>
            </a:r>
            <a:endParaRPr kumimoji="1" lang="en-US" altLang="ko-KR" b="1" dirty="0">
              <a:solidFill>
                <a:schemeClr val="accent2">
                  <a:lumMod val="20000"/>
                  <a:lumOff val="80000"/>
                </a:schemeClr>
              </a:solidFill>
              <a:ea typeface="굴림" charset="-127"/>
            </a:endParaRPr>
          </a:p>
        </p:txBody>
      </p:sp>
      <p:sp>
        <p:nvSpPr>
          <p:cNvPr id="282679" name="Rectangle 55"/>
          <p:cNvSpPr>
            <a:spLocks noChangeArrowheads="1"/>
          </p:cNvSpPr>
          <p:nvPr/>
        </p:nvSpPr>
        <p:spPr bwMode="auto">
          <a:xfrm>
            <a:off x="754063" y="6569075"/>
            <a:ext cx="3970338" cy="603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80" name="Oval 56"/>
          <p:cNvSpPr>
            <a:spLocks noChangeArrowheads="1"/>
          </p:cNvSpPr>
          <p:nvPr/>
        </p:nvSpPr>
        <p:spPr bwMode="auto">
          <a:xfrm>
            <a:off x="1185862" y="6353175"/>
            <a:ext cx="504825" cy="504825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81" name="Oval 57"/>
          <p:cNvSpPr>
            <a:spLocks noChangeArrowheads="1"/>
          </p:cNvSpPr>
          <p:nvPr/>
        </p:nvSpPr>
        <p:spPr bwMode="auto">
          <a:xfrm>
            <a:off x="609600" y="6497638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83" name="AutoShape 59"/>
          <p:cNvSpPr>
            <a:spLocks noChangeArrowheads="1"/>
          </p:cNvSpPr>
          <p:nvPr/>
        </p:nvSpPr>
        <p:spPr bwMode="gray">
          <a:xfrm>
            <a:off x="1187450" y="6369050"/>
            <a:ext cx="504825" cy="47307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1"/>
            <a:r>
              <a:rPr kumimoji="1" lang="en-US" altLang="ko-KR" b="1">
                <a:solidFill>
                  <a:schemeClr val="bg1"/>
                </a:solidFill>
                <a:ea typeface="굴림" charset="-127"/>
              </a:rPr>
              <a:t>2</a:t>
            </a:r>
          </a:p>
        </p:txBody>
      </p:sp>
      <p:sp>
        <p:nvSpPr>
          <p:cNvPr id="282684" name="AutoShape 60"/>
          <p:cNvSpPr>
            <a:spLocks noChangeArrowheads="1"/>
          </p:cNvSpPr>
          <p:nvPr/>
        </p:nvSpPr>
        <p:spPr bwMode="auto">
          <a:xfrm>
            <a:off x="1223962" y="6389688"/>
            <a:ext cx="431800" cy="431800"/>
          </a:xfrm>
          <a:custGeom>
            <a:avLst/>
            <a:gdLst>
              <a:gd name="G0" fmla="+- 4685 0 0"/>
              <a:gd name="G1" fmla="+- 21600 0 4685"/>
              <a:gd name="G2" fmla="+- 21600 0 468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685" y="10800"/>
                </a:moveTo>
                <a:cubicBezTo>
                  <a:pt x="4685" y="14177"/>
                  <a:pt x="7423" y="16915"/>
                  <a:pt x="10800" y="16915"/>
                </a:cubicBezTo>
                <a:cubicBezTo>
                  <a:pt x="14177" y="16915"/>
                  <a:pt x="16915" y="14177"/>
                  <a:pt x="16915" y="10800"/>
                </a:cubicBezTo>
                <a:cubicBezTo>
                  <a:pt x="16915" y="7423"/>
                  <a:pt x="14177" y="4685"/>
                  <a:pt x="10800" y="4685"/>
                </a:cubicBezTo>
                <a:cubicBezTo>
                  <a:pt x="7423" y="4685"/>
                  <a:pt x="4685" y="7423"/>
                  <a:pt x="4685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30980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86" name="Oval 62"/>
          <p:cNvSpPr>
            <a:spLocks noChangeArrowheads="1"/>
          </p:cNvSpPr>
          <p:nvPr/>
        </p:nvSpPr>
        <p:spPr bwMode="auto">
          <a:xfrm>
            <a:off x="1185863" y="6353175"/>
            <a:ext cx="504825" cy="50482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89" name="AutoShape 65"/>
          <p:cNvSpPr>
            <a:spLocks noChangeArrowheads="1"/>
          </p:cNvSpPr>
          <p:nvPr/>
        </p:nvSpPr>
        <p:spPr bwMode="gray">
          <a:xfrm>
            <a:off x="1187450" y="6369050"/>
            <a:ext cx="504825" cy="47307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1"/>
            <a:r>
              <a:rPr kumimoji="1" lang="en-US" altLang="ko-KR" b="1">
                <a:solidFill>
                  <a:schemeClr val="bg1"/>
                </a:solidFill>
                <a:ea typeface="굴림" charset="-127"/>
              </a:rPr>
              <a:t>1</a:t>
            </a:r>
          </a:p>
        </p:txBody>
      </p:sp>
      <p:sp>
        <p:nvSpPr>
          <p:cNvPr id="282690" name="AutoShape 66"/>
          <p:cNvSpPr>
            <a:spLocks noChangeArrowheads="1"/>
          </p:cNvSpPr>
          <p:nvPr/>
        </p:nvSpPr>
        <p:spPr bwMode="auto">
          <a:xfrm>
            <a:off x="1223963" y="6389687"/>
            <a:ext cx="431800" cy="431800"/>
          </a:xfrm>
          <a:custGeom>
            <a:avLst/>
            <a:gdLst>
              <a:gd name="G0" fmla="+- 4685 0 0"/>
              <a:gd name="G1" fmla="+- 21600 0 4685"/>
              <a:gd name="G2" fmla="+- 21600 0 468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685" y="10800"/>
                </a:moveTo>
                <a:cubicBezTo>
                  <a:pt x="4685" y="14177"/>
                  <a:pt x="7423" y="16915"/>
                  <a:pt x="10800" y="16915"/>
                </a:cubicBezTo>
                <a:cubicBezTo>
                  <a:pt x="14177" y="16915"/>
                  <a:pt x="16915" y="14177"/>
                  <a:pt x="16915" y="10800"/>
                </a:cubicBezTo>
                <a:cubicBezTo>
                  <a:pt x="16915" y="7423"/>
                  <a:pt x="14177" y="4685"/>
                  <a:pt x="10800" y="4685"/>
                </a:cubicBezTo>
                <a:cubicBezTo>
                  <a:pt x="7423" y="4685"/>
                  <a:pt x="4685" y="7423"/>
                  <a:pt x="4685" y="1080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3098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-914400" y="5489575"/>
            <a:ext cx="2663825" cy="2736850"/>
            <a:chOff x="340" y="1661"/>
            <a:chExt cx="1724" cy="1724"/>
          </a:xfrm>
        </p:grpSpPr>
        <p:sp>
          <p:nvSpPr>
            <p:cNvPr id="282692" name="Oval 68"/>
            <p:cNvSpPr>
              <a:spLocks noChangeArrowheads="1"/>
            </p:cNvSpPr>
            <p:nvPr/>
          </p:nvSpPr>
          <p:spPr bwMode="auto">
            <a:xfrm>
              <a:off x="340" y="1661"/>
              <a:ext cx="1724" cy="1724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69"/>
            <p:cNvGrpSpPr>
              <a:grpSpLocks/>
            </p:cNvGrpSpPr>
            <p:nvPr/>
          </p:nvGrpSpPr>
          <p:grpSpPr bwMode="auto">
            <a:xfrm>
              <a:off x="431" y="1752"/>
              <a:ext cx="1542" cy="1535"/>
              <a:chOff x="659" y="1525"/>
              <a:chExt cx="2278" cy="2268"/>
            </a:xfrm>
          </p:grpSpPr>
          <p:sp>
            <p:nvSpPr>
              <p:cNvPr id="282694" name="Oval 70"/>
              <p:cNvSpPr>
                <a:spLocks noChangeArrowheads="1"/>
              </p:cNvSpPr>
              <p:nvPr/>
            </p:nvSpPr>
            <p:spPr bwMode="auto">
              <a:xfrm flipH="1">
                <a:off x="659" y="1525"/>
                <a:ext cx="2278" cy="226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695" name="Oval 71"/>
              <p:cNvSpPr>
                <a:spLocks noChangeArrowheads="1"/>
              </p:cNvSpPr>
              <p:nvPr/>
            </p:nvSpPr>
            <p:spPr bwMode="auto">
              <a:xfrm flipH="1">
                <a:off x="807" y="1555"/>
                <a:ext cx="1977" cy="163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696" name="Oval 72"/>
              <p:cNvSpPr>
                <a:spLocks noChangeArrowheads="1"/>
              </p:cNvSpPr>
              <p:nvPr/>
            </p:nvSpPr>
            <p:spPr bwMode="auto">
              <a:xfrm flipH="1">
                <a:off x="850" y="1752"/>
                <a:ext cx="1860" cy="18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697" name="Oval 73"/>
              <p:cNvSpPr>
                <a:spLocks noChangeArrowheads="1"/>
              </p:cNvSpPr>
              <p:nvPr/>
            </p:nvSpPr>
            <p:spPr bwMode="auto">
              <a:xfrm flipH="1">
                <a:off x="1024" y="1804"/>
                <a:ext cx="1505" cy="1207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0980"/>
                      <a:invGamma/>
                    </a:schemeClr>
                  </a:gs>
                  <a:gs pos="100000">
                    <a:schemeClr val="accent2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698" name="Oval 74"/>
              <p:cNvSpPr>
                <a:spLocks noChangeArrowheads="1"/>
              </p:cNvSpPr>
              <p:nvPr/>
            </p:nvSpPr>
            <p:spPr bwMode="auto">
              <a:xfrm flipH="1">
                <a:off x="1077" y="1978"/>
                <a:ext cx="1407" cy="1407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699" name="Oval 75"/>
              <p:cNvSpPr>
                <a:spLocks noChangeArrowheads="1"/>
              </p:cNvSpPr>
              <p:nvPr/>
            </p:nvSpPr>
            <p:spPr bwMode="auto">
              <a:xfrm flipH="1">
                <a:off x="1206" y="2018"/>
                <a:ext cx="1138" cy="92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24314"/>
                      <a:invGamma/>
                    </a:schemeClr>
                  </a:gs>
                  <a:gs pos="100000">
                    <a:schemeClr val="hlink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700" name="Oval 76"/>
              <p:cNvSpPr>
                <a:spLocks noChangeArrowheads="1"/>
              </p:cNvSpPr>
              <p:nvPr/>
            </p:nvSpPr>
            <p:spPr bwMode="auto">
              <a:xfrm flipH="1">
                <a:off x="1259" y="2211"/>
                <a:ext cx="998" cy="947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701" name="Oval 77"/>
              <p:cNvSpPr>
                <a:spLocks noChangeArrowheads="1"/>
              </p:cNvSpPr>
              <p:nvPr/>
            </p:nvSpPr>
            <p:spPr bwMode="auto">
              <a:xfrm flipH="1">
                <a:off x="1353" y="2240"/>
                <a:ext cx="808" cy="62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30980"/>
                      <a:invGamma/>
                    </a:schemeClr>
                  </a:gs>
                  <a:gs pos="100000">
                    <a:schemeClr val="bg2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1" name="Oval 64"/>
          <p:cNvSpPr>
            <a:spLocks noChangeArrowheads="1"/>
          </p:cNvSpPr>
          <p:nvPr/>
        </p:nvSpPr>
        <p:spPr bwMode="auto">
          <a:xfrm>
            <a:off x="4648200" y="6497637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838200" y="19050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The Misplaced Notion of Privacy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8200" y="2514600"/>
            <a:ext cx="5410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Piracy as a Social Construct: </a:t>
            </a:r>
            <a:r>
              <a:rPr lang="en-US" sz="2000" dirty="0" smtClean="0">
                <a:solidFill>
                  <a:schemeClr val="accent1"/>
                </a:solidFill>
              </a:rPr>
              <a:t>Secrecy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Secrets </a:t>
            </a:r>
            <a:r>
              <a:rPr lang="en-US" sz="2000" dirty="0" smtClean="0">
                <a:solidFill>
                  <a:schemeClr val="tx2"/>
                </a:solidFill>
              </a:rPr>
              <a:t>never </a:t>
            </a:r>
            <a:r>
              <a:rPr lang="en-US" sz="2000" dirty="0" smtClean="0"/>
              <a:t>make friends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‘Privacy’ changes across cultures, times, families and individuals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 Effects of Secrecy: </a:t>
            </a:r>
            <a:r>
              <a:rPr lang="en-US" sz="2000" dirty="0" smtClean="0">
                <a:solidFill>
                  <a:schemeClr val="accent1"/>
                </a:solidFill>
              </a:rPr>
              <a:t>Ostracized!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Public denial of shared ‘private’ behavior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Power Rangers and masturbation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65" name="AutoShape 41"/>
          <p:cNvSpPr>
            <a:spLocks noChangeArrowheads="1"/>
          </p:cNvSpPr>
          <p:nvPr/>
        </p:nvSpPr>
        <p:spPr bwMode="gray">
          <a:xfrm>
            <a:off x="1905000" y="6175375"/>
            <a:ext cx="3600450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en-US" altLang="ko-KR" b="1" dirty="0" smtClean="0">
                <a:ea typeface="굴림" charset="-127"/>
              </a:rPr>
              <a:t>Intellectual </a:t>
            </a:r>
            <a:r>
              <a:rPr kumimoji="1" lang="en-US" altLang="ko-KR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굴림" charset="-127"/>
              </a:rPr>
              <a:t>Materialism</a:t>
            </a:r>
            <a:endParaRPr kumimoji="1" lang="en-US" altLang="ko-KR" b="1" dirty="0">
              <a:solidFill>
                <a:schemeClr val="accent2">
                  <a:lumMod val="20000"/>
                  <a:lumOff val="80000"/>
                </a:schemeClr>
              </a:solidFill>
              <a:ea typeface="굴림" charset="-127"/>
            </a:endParaRPr>
          </a:p>
        </p:txBody>
      </p:sp>
      <p:sp>
        <p:nvSpPr>
          <p:cNvPr id="282673" name="Oval 49"/>
          <p:cNvSpPr>
            <a:spLocks noChangeArrowheads="1"/>
          </p:cNvSpPr>
          <p:nvPr/>
        </p:nvSpPr>
        <p:spPr bwMode="auto">
          <a:xfrm>
            <a:off x="1185862" y="6353175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74" name="Rectangle 50"/>
          <p:cNvSpPr>
            <a:spLocks noChangeArrowheads="1"/>
          </p:cNvSpPr>
          <p:nvPr/>
        </p:nvSpPr>
        <p:spPr bwMode="auto">
          <a:xfrm>
            <a:off x="754063" y="6569075"/>
            <a:ext cx="3970338" cy="60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75" name="Oval 51"/>
          <p:cNvSpPr>
            <a:spLocks noChangeArrowheads="1"/>
          </p:cNvSpPr>
          <p:nvPr/>
        </p:nvSpPr>
        <p:spPr bwMode="auto">
          <a:xfrm>
            <a:off x="609600" y="6497638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77" name="AutoShape 53"/>
          <p:cNvSpPr>
            <a:spLocks noChangeArrowheads="1"/>
          </p:cNvSpPr>
          <p:nvPr/>
        </p:nvSpPr>
        <p:spPr bwMode="gray">
          <a:xfrm>
            <a:off x="1187450" y="6369050"/>
            <a:ext cx="504825" cy="47307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1"/>
            <a:r>
              <a:rPr kumimoji="1" lang="en-US" altLang="ko-KR" b="1">
                <a:solidFill>
                  <a:schemeClr val="bg1"/>
                </a:solidFill>
                <a:ea typeface="굴림" charset="-127"/>
              </a:rPr>
              <a:t>3</a:t>
            </a:r>
          </a:p>
        </p:txBody>
      </p:sp>
      <p:sp>
        <p:nvSpPr>
          <p:cNvPr id="282678" name="AutoShape 54"/>
          <p:cNvSpPr>
            <a:spLocks noChangeArrowheads="1"/>
          </p:cNvSpPr>
          <p:nvPr/>
        </p:nvSpPr>
        <p:spPr bwMode="auto">
          <a:xfrm>
            <a:off x="1223962" y="6389688"/>
            <a:ext cx="431800" cy="431800"/>
          </a:xfrm>
          <a:custGeom>
            <a:avLst/>
            <a:gdLst>
              <a:gd name="G0" fmla="+- 4685 0 0"/>
              <a:gd name="G1" fmla="+- 21600 0 4685"/>
              <a:gd name="G2" fmla="+- 21600 0 468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685" y="10800"/>
                </a:moveTo>
                <a:cubicBezTo>
                  <a:pt x="4685" y="14177"/>
                  <a:pt x="7423" y="16915"/>
                  <a:pt x="10800" y="16915"/>
                </a:cubicBezTo>
                <a:cubicBezTo>
                  <a:pt x="14177" y="16915"/>
                  <a:pt x="16915" y="14177"/>
                  <a:pt x="16915" y="10800"/>
                </a:cubicBezTo>
                <a:cubicBezTo>
                  <a:pt x="16915" y="7423"/>
                  <a:pt x="14177" y="4685"/>
                  <a:pt x="10800" y="4685"/>
                </a:cubicBezTo>
                <a:cubicBezTo>
                  <a:pt x="7423" y="4685"/>
                  <a:pt x="4685" y="7423"/>
                  <a:pt x="4685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3098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-914400" y="5489575"/>
            <a:ext cx="2663825" cy="2736850"/>
            <a:chOff x="340" y="1661"/>
            <a:chExt cx="1724" cy="1724"/>
          </a:xfrm>
        </p:grpSpPr>
        <p:sp>
          <p:nvSpPr>
            <p:cNvPr id="282692" name="Oval 68"/>
            <p:cNvSpPr>
              <a:spLocks noChangeArrowheads="1"/>
            </p:cNvSpPr>
            <p:nvPr/>
          </p:nvSpPr>
          <p:spPr bwMode="auto">
            <a:xfrm>
              <a:off x="340" y="1661"/>
              <a:ext cx="1724" cy="1724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69"/>
            <p:cNvGrpSpPr>
              <a:grpSpLocks/>
            </p:cNvGrpSpPr>
            <p:nvPr/>
          </p:nvGrpSpPr>
          <p:grpSpPr bwMode="auto">
            <a:xfrm>
              <a:off x="431" y="1752"/>
              <a:ext cx="1542" cy="1535"/>
              <a:chOff x="659" y="1525"/>
              <a:chExt cx="2278" cy="2268"/>
            </a:xfrm>
          </p:grpSpPr>
          <p:sp>
            <p:nvSpPr>
              <p:cNvPr id="282694" name="Oval 70"/>
              <p:cNvSpPr>
                <a:spLocks noChangeArrowheads="1"/>
              </p:cNvSpPr>
              <p:nvPr/>
            </p:nvSpPr>
            <p:spPr bwMode="auto">
              <a:xfrm flipH="1">
                <a:off x="659" y="1525"/>
                <a:ext cx="2278" cy="226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695" name="Oval 71"/>
              <p:cNvSpPr>
                <a:spLocks noChangeArrowheads="1"/>
              </p:cNvSpPr>
              <p:nvPr/>
            </p:nvSpPr>
            <p:spPr bwMode="auto">
              <a:xfrm flipH="1">
                <a:off x="807" y="1555"/>
                <a:ext cx="1977" cy="163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696" name="Oval 72"/>
              <p:cNvSpPr>
                <a:spLocks noChangeArrowheads="1"/>
              </p:cNvSpPr>
              <p:nvPr/>
            </p:nvSpPr>
            <p:spPr bwMode="auto">
              <a:xfrm flipH="1">
                <a:off x="850" y="1752"/>
                <a:ext cx="1860" cy="18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697" name="Oval 73"/>
              <p:cNvSpPr>
                <a:spLocks noChangeArrowheads="1"/>
              </p:cNvSpPr>
              <p:nvPr/>
            </p:nvSpPr>
            <p:spPr bwMode="auto">
              <a:xfrm flipH="1">
                <a:off x="1024" y="1804"/>
                <a:ext cx="1505" cy="1207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0980"/>
                      <a:invGamma/>
                    </a:schemeClr>
                  </a:gs>
                  <a:gs pos="100000">
                    <a:schemeClr val="accent2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698" name="Oval 74"/>
              <p:cNvSpPr>
                <a:spLocks noChangeArrowheads="1"/>
              </p:cNvSpPr>
              <p:nvPr/>
            </p:nvSpPr>
            <p:spPr bwMode="auto">
              <a:xfrm flipH="1">
                <a:off x="1077" y="1978"/>
                <a:ext cx="1407" cy="1407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699" name="Oval 75"/>
              <p:cNvSpPr>
                <a:spLocks noChangeArrowheads="1"/>
              </p:cNvSpPr>
              <p:nvPr/>
            </p:nvSpPr>
            <p:spPr bwMode="auto">
              <a:xfrm flipH="1">
                <a:off x="1206" y="2018"/>
                <a:ext cx="1138" cy="92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24314"/>
                      <a:invGamma/>
                    </a:schemeClr>
                  </a:gs>
                  <a:gs pos="100000">
                    <a:schemeClr val="hlink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700" name="Oval 76"/>
              <p:cNvSpPr>
                <a:spLocks noChangeArrowheads="1"/>
              </p:cNvSpPr>
              <p:nvPr/>
            </p:nvSpPr>
            <p:spPr bwMode="auto">
              <a:xfrm flipH="1">
                <a:off x="1259" y="2211"/>
                <a:ext cx="998" cy="947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701" name="Oval 77"/>
              <p:cNvSpPr>
                <a:spLocks noChangeArrowheads="1"/>
              </p:cNvSpPr>
              <p:nvPr/>
            </p:nvSpPr>
            <p:spPr bwMode="auto">
              <a:xfrm flipH="1">
                <a:off x="1353" y="2240"/>
                <a:ext cx="808" cy="62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30980"/>
                      <a:invGamma/>
                    </a:schemeClr>
                  </a:gs>
                  <a:gs pos="100000">
                    <a:schemeClr val="bg2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1" name="Oval 64"/>
          <p:cNvSpPr>
            <a:spLocks noChangeArrowheads="1"/>
          </p:cNvSpPr>
          <p:nvPr/>
        </p:nvSpPr>
        <p:spPr bwMode="auto">
          <a:xfrm>
            <a:off x="4648200" y="6497637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838200" y="23622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The Loose Origins of Thought; Idea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8200" y="2971800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No thought or idea is </a:t>
            </a:r>
            <a:r>
              <a:rPr lang="en-US" sz="2000" dirty="0" smtClean="0">
                <a:solidFill>
                  <a:schemeClr val="accent2"/>
                </a:solidFill>
              </a:rPr>
              <a:t>original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No thought or concept exists independently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Avoidance of intellectual materialism in Information-based society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65" name="AutoShape 41"/>
          <p:cNvSpPr>
            <a:spLocks noChangeArrowheads="1"/>
          </p:cNvSpPr>
          <p:nvPr/>
        </p:nvSpPr>
        <p:spPr bwMode="gray">
          <a:xfrm>
            <a:off x="1905000" y="6175375"/>
            <a:ext cx="3600450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en-US" altLang="ko-KR" b="1" dirty="0" smtClean="0">
                <a:ea typeface="굴림" charset="-127"/>
              </a:rPr>
              <a:t>Intellectual </a:t>
            </a:r>
            <a:r>
              <a:rPr kumimoji="1" lang="en-US" altLang="ko-KR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굴림" charset="-127"/>
              </a:rPr>
              <a:t>Materialism</a:t>
            </a:r>
            <a:endParaRPr kumimoji="1" lang="en-US" altLang="ko-KR" b="1" dirty="0">
              <a:solidFill>
                <a:schemeClr val="accent2">
                  <a:lumMod val="20000"/>
                  <a:lumOff val="80000"/>
                </a:schemeClr>
              </a:solidFill>
              <a:ea typeface="굴림" charset="-127"/>
            </a:endParaRPr>
          </a:p>
        </p:txBody>
      </p:sp>
      <p:sp>
        <p:nvSpPr>
          <p:cNvPr id="282673" name="Oval 49"/>
          <p:cNvSpPr>
            <a:spLocks noChangeArrowheads="1"/>
          </p:cNvSpPr>
          <p:nvPr/>
        </p:nvSpPr>
        <p:spPr bwMode="auto">
          <a:xfrm>
            <a:off x="1185862" y="6353175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74" name="Rectangle 50"/>
          <p:cNvSpPr>
            <a:spLocks noChangeArrowheads="1"/>
          </p:cNvSpPr>
          <p:nvPr/>
        </p:nvSpPr>
        <p:spPr bwMode="auto">
          <a:xfrm>
            <a:off x="754063" y="6569075"/>
            <a:ext cx="3970338" cy="60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75" name="Oval 51"/>
          <p:cNvSpPr>
            <a:spLocks noChangeArrowheads="1"/>
          </p:cNvSpPr>
          <p:nvPr/>
        </p:nvSpPr>
        <p:spPr bwMode="auto">
          <a:xfrm>
            <a:off x="609600" y="6497638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77" name="AutoShape 53"/>
          <p:cNvSpPr>
            <a:spLocks noChangeArrowheads="1"/>
          </p:cNvSpPr>
          <p:nvPr/>
        </p:nvSpPr>
        <p:spPr bwMode="gray">
          <a:xfrm>
            <a:off x="1187450" y="6369050"/>
            <a:ext cx="504825" cy="47307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1"/>
            <a:r>
              <a:rPr kumimoji="1" lang="en-US" altLang="ko-KR" b="1">
                <a:solidFill>
                  <a:schemeClr val="bg1"/>
                </a:solidFill>
                <a:ea typeface="굴림" charset="-127"/>
              </a:rPr>
              <a:t>3</a:t>
            </a:r>
          </a:p>
        </p:txBody>
      </p:sp>
      <p:sp>
        <p:nvSpPr>
          <p:cNvPr id="282678" name="AutoShape 54"/>
          <p:cNvSpPr>
            <a:spLocks noChangeArrowheads="1"/>
          </p:cNvSpPr>
          <p:nvPr/>
        </p:nvSpPr>
        <p:spPr bwMode="auto">
          <a:xfrm>
            <a:off x="1223962" y="6389688"/>
            <a:ext cx="431800" cy="431800"/>
          </a:xfrm>
          <a:custGeom>
            <a:avLst/>
            <a:gdLst>
              <a:gd name="G0" fmla="+- 4685 0 0"/>
              <a:gd name="G1" fmla="+- 21600 0 4685"/>
              <a:gd name="G2" fmla="+- 21600 0 468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685" y="10800"/>
                </a:moveTo>
                <a:cubicBezTo>
                  <a:pt x="4685" y="14177"/>
                  <a:pt x="7423" y="16915"/>
                  <a:pt x="10800" y="16915"/>
                </a:cubicBezTo>
                <a:cubicBezTo>
                  <a:pt x="14177" y="16915"/>
                  <a:pt x="16915" y="14177"/>
                  <a:pt x="16915" y="10800"/>
                </a:cubicBezTo>
                <a:cubicBezTo>
                  <a:pt x="16915" y="7423"/>
                  <a:pt x="14177" y="4685"/>
                  <a:pt x="10800" y="4685"/>
                </a:cubicBezTo>
                <a:cubicBezTo>
                  <a:pt x="7423" y="4685"/>
                  <a:pt x="4685" y="7423"/>
                  <a:pt x="4685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3098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-914400" y="5489575"/>
            <a:ext cx="2663825" cy="2736850"/>
            <a:chOff x="340" y="1661"/>
            <a:chExt cx="1724" cy="1724"/>
          </a:xfrm>
        </p:grpSpPr>
        <p:sp>
          <p:nvSpPr>
            <p:cNvPr id="282692" name="Oval 68"/>
            <p:cNvSpPr>
              <a:spLocks noChangeArrowheads="1"/>
            </p:cNvSpPr>
            <p:nvPr/>
          </p:nvSpPr>
          <p:spPr bwMode="auto">
            <a:xfrm>
              <a:off x="340" y="1661"/>
              <a:ext cx="1724" cy="1724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69"/>
            <p:cNvGrpSpPr>
              <a:grpSpLocks/>
            </p:cNvGrpSpPr>
            <p:nvPr/>
          </p:nvGrpSpPr>
          <p:grpSpPr bwMode="auto">
            <a:xfrm>
              <a:off x="431" y="1752"/>
              <a:ext cx="1542" cy="1535"/>
              <a:chOff x="659" y="1525"/>
              <a:chExt cx="2278" cy="2268"/>
            </a:xfrm>
          </p:grpSpPr>
          <p:sp>
            <p:nvSpPr>
              <p:cNvPr id="282694" name="Oval 70"/>
              <p:cNvSpPr>
                <a:spLocks noChangeArrowheads="1"/>
              </p:cNvSpPr>
              <p:nvPr/>
            </p:nvSpPr>
            <p:spPr bwMode="auto">
              <a:xfrm flipH="1">
                <a:off x="659" y="1525"/>
                <a:ext cx="2278" cy="226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695" name="Oval 71"/>
              <p:cNvSpPr>
                <a:spLocks noChangeArrowheads="1"/>
              </p:cNvSpPr>
              <p:nvPr/>
            </p:nvSpPr>
            <p:spPr bwMode="auto">
              <a:xfrm flipH="1">
                <a:off x="807" y="1555"/>
                <a:ext cx="1977" cy="163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696" name="Oval 72"/>
              <p:cNvSpPr>
                <a:spLocks noChangeArrowheads="1"/>
              </p:cNvSpPr>
              <p:nvPr/>
            </p:nvSpPr>
            <p:spPr bwMode="auto">
              <a:xfrm flipH="1">
                <a:off x="850" y="1752"/>
                <a:ext cx="1860" cy="18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697" name="Oval 73"/>
              <p:cNvSpPr>
                <a:spLocks noChangeArrowheads="1"/>
              </p:cNvSpPr>
              <p:nvPr/>
            </p:nvSpPr>
            <p:spPr bwMode="auto">
              <a:xfrm flipH="1">
                <a:off x="1024" y="1804"/>
                <a:ext cx="1505" cy="1207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0980"/>
                      <a:invGamma/>
                    </a:schemeClr>
                  </a:gs>
                  <a:gs pos="100000">
                    <a:schemeClr val="accent2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698" name="Oval 74"/>
              <p:cNvSpPr>
                <a:spLocks noChangeArrowheads="1"/>
              </p:cNvSpPr>
              <p:nvPr/>
            </p:nvSpPr>
            <p:spPr bwMode="auto">
              <a:xfrm flipH="1">
                <a:off x="1077" y="1978"/>
                <a:ext cx="1407" cy="1407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699" name="Oval 75"/>
              <p:cNvSpPr>
                <a:spLocks noChangeArrowheads="1"/>
              </p:cNvSpPr>
              <p:nvPr/>
            </p:nvSpPr>
            <p:spPr bwMode="auto">
              <a:xfrm flipH="1">
                <a:off x="1206" y="2018"/>
                <a:ext cx="1138" cy="92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24314"/>
                      <a:invGamma/>
                    </a:schemeClr>
                  </a:gs>
                  <a:gs pos="100000">
                    <a:schemeClr val="hlink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700" name="Oval 76"/>
              <p:cNvSpPr>
                <a:spLocks noChangeArrowheads="1"/>
              </p:cNvSpPr>
              <p:nvPr/>
            </p:nvSpPr>
            <p:spPr bwMode="auto">
              <a:xfrm flipH="1">
                <a:off x="1259" y="2211"/>
                <a:ext cx="998" cy="947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701" name="Oval 77"/>
              <p:cNvSpPr>
                <a:spLocks noChangeArrowheads="1"/>
              </p:cNvSpPr>
              <p:nvPr/>
            </p:nvSpPr>
            <p:spPr bwMode="auto">
              <a:xfrm flipH="1">
                <a:off x="1353" y="2240"/>
                <a:ext cx="808" cy="62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30980"/>
                      <a:invGamma/>
                    </a:schemeClr>
                  </a:gs>
                  <a:gs pos="100000">
                    <a:schemeClr val="bg2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1" name="Oval 64"/>
          <p:cNvSpPr>
            <a:spLocks noChangeArrowheads="1"/>
          </p:cNvSpPr>
          <p:nvPr/>
        </p:nvSpPr>
        <p:spPr bwMode="auto">
          <a:xfrm>
            <a:off x="4648200" y="6497637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838200" y="21336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Thoughts and Meta-Thoughts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8200" y="2743200"/>
            <a:ext cx="6553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The best thoughts, ideas and jokes come from multiple sources; collaboration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Memes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Reaction videos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Content sharing, rating and (rated) commentary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Full, Open-Access to Information and Media is </a:t>
            </a:r>
            <a:r>
              <a:rPr lang="en-US" sz="2000" dirty="0" smtClean="0">
                <a:solidFill>
                  <a:schemeClr val="accent2"/>
                </a:solidFill>
              </a:rPr>
              <a:t>crucial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Compensation and Permission are irrelevant in an </a:t>
            </a:r>
            <a:r>
              <a:rPr lang="en-US" sz="2000" dirty="0" smtClean="0">
                <a:solidFill>
                  <a:schemeClr val="accent2"/>
                </a:solidFill>
              </a:rPr>
              <a:t>Information Society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ar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4925" y="188660"/>
            <a:ext cx="6534150" cy="648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66" name="AutoShape 42"/>
          <p:cNvSpPr>
            <a:spLocks noChangeArrowheads="1"/>
          </p:cNvSpPr>
          <p:nvPr/>
        </p:nvSpPr>
        <p:spPr bwMode="gray">
          <a:xfrm>
            <a:off x="1905000" y="6175375"/>
            <a:ext cx="3600450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en-US" altLang="ko-KR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굴림" charset="-127"/>
              </a:rPr>
              <a:t>Ego: </a:t>
            </a:r>
            <a:r>
              <a:rPr kumimoji="1" lang="en-US" altLang="ko-KR" b="1" dirty="0" smtClean="0">
                <a:ea typeface="굴림" charset="-127"/>
              </a:rPr>
              <a:t>Imagined </a:t>
            </a:r>
            <a:r>
              <a:rPr kumimoji="1" lang="en-US" altLang="ko-KR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굴림" charset="-127"/>
              </a:rPr>
              <a:t>Identity</a:t>
            </a:r>
            <a:endParaRPr kumimoji="1" lang="en-US" altLang="ko-KR" b="1" dirty="0">
              <a:ea typeface="굴림" charset="-127"/>
            </a:endParaRPr>
          </a:p>
        </p:txBody>
      </p:sp>
      <p:sp>
        <p:nvSpPr>
          <p:cNvPr id="282667" name="Rectangle 43"/>
          <p:cNvSpPr>
            <a:spLocks noChangeArrowheads="1"/>
          </p:cNvSpPr>
          <p:nvPr/>
        </p:nvSpPr>
        <p:spPr bwMode="auto">
          <a:xfrm>
            <a:off x="752475" y="6569075"/>
            <a:ext cx="4048125" cy="603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68" name="Oval 44"/>
          <p:cNvSpPr>
            <a:spLocks noChangeArrowheads="1"/>
          </p:cNvSpPr>
          <p:nvPr/>
        </p:nvSpPr>
        <p:spPr bwMode="auto">
          <a:xfrm>
            <a:off x="1184275" y="6353175"/>
            <a:ext cx="504825" cy="504825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69" name="Oval 45"/>
          <p:cNvSpPr>
            <a:spLocks noChangeArrowheads="1"/>
          </p:cNvSpPr>
          <p:nvPr/>
        </p:nvSpPr>
        <p:spPr bwMode="auto">
          <a:xfrm>
            <a:off x="608013" y="6497637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71" name="AutoShape 47"/>
          <p:cNvSpPr>
            <a:spLocks noChangeArrowheads="1"/>
          </p:cNvSpPr>
          <p:nvPr/>
        </p:nvSpPr>
        <p:spPr bwMode="gray">
          <a:xfrm>
            <a:off x="1185863" y="6369050"/>
            <a:ext cx="504825" cy="47307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1"/>
            <a:r>
              <a:rPr kumimoji="1" lang="uk-UA" altLang="ko-KR" b="1">
                <a:solidFill>
                  <a:schemeClr val="bg1"/>
                </a:solidFill>
              </a:rPr>
              <a:t>4</a:t>
            </a:r>
            <a:endParaRPr kumimoji="1" lang="en-US" altLang="ko-KR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282672" name="AutoShape 48"/>
          <p:cNvSpPr>
            <a:spLocks noChangeArrowheads="1"/>
          </p:cNvSpPr>
          <p:nvPr/>
        </p:nvSpPr>
        <p:spPr bwMode="auto">
          <a:xfrm>
            <a:off x="1222375" y="6389687"/>
            <a:ext cx="431800" cy="431800"/>
          </a:xfrm>
          <a:custGeom>
            <a:avLst/>
            <a:gdLst>
              <a:gd name="G0" fmla="+- 4685 0 0"/>
              <a:gd name="G1" fmla="+- 21600 0 4685"/>
              <a:gd name="G2" fmla="+- 21600 0 468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685" y="10800"/>
                </a:moveTo>
                <a:cubicBezTo>
                  <a:pt x="4685" y="14177"/>
                  <a:pt x="7423" y="16915"/>
                  <a:pt x="10800" y="16915"/>
                </a:cubicBezTo>
                <a:cubicBezTo>
                  <a:pt x="14177" y="16915"/>
                  <a:pt x="16915" y="14177"/>
                  <a:pt x="16915" y="10800"/>
                </a:cubicBezTo>
                <a:cubicBezTo>
                  <a:pt x="16915" y="7423"/>
                  <a:pt x="14177" y="4685"/>
                  <a:pt x="10800" y="4685"/>
                </a:cubicBezTo>
                <a:cubicBezTo>
                  <a:pt x="7423" y="4685"/>
                  <a:pt x="4685" y="7423"/>
                  <a:pt x="4685" y="10800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3098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-914400" y="5489575"/>
            <a:ext cx="2663825" cy="2736850"/>
            <a:chOff x="340" y="1661"/>
            <a:chExt cx="1724" cy="1724"/>
          </a:xfrm>
        </p:grpSpPr>
        <p:sp>
          <p:nvSpPr>
            <p:cNvPr id="282692" name="Oval 68"/>
            <p:cNvSpPr>
              <a:spLocks noChangeArrowheads="1"/>
            </p:cNvSpPr>
            <p:nvPr/>
          </p:nvSpPr>
          <p:spPr bwMode="auto">
            <a:xfrm>
              <a:off x="340" y="1661"/>
              <a:ext cx="1724" cy="1724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69"/>
            <p:cNvGrpSpPr>
              <a:grpSpLocks/>
            </p:cNvGrpSpPr>
            <p:nvPr/>
          </p:nvGrpSpPr>
          <p:grpSpPr bwMode="auto">
            <a:xfrm>
              <a:off x="431" y="1752"/>
              <a:ext cx="1542" cy="1535"/>
              <a:chOff x="659" y="1525"/>
              <a:chExt cx="2278" cy="2268"/>
            </a:xfrm>
          </p:grpSpPr>
          <p:sp>
            <p:nvSpPr>
              <p:cNvPr id="282694" name="Oval 70"/>
              <p:cNvSpPr>
                <a:spLocks noChangeArrowheads="1"/>
              </p:cNvSpPr>
              <p:nvPr/>
            </p:nvSpPr>
            <p:spPr bwMode="auto">
              <a:xfrm flipH="1">
                <a:off x="659" y="1525"/>
                <a:ext cx="2278" cy="226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695" name="Oval 71"/>
              <p:cNvSpPr>
                <a:spLocks noChangeArrowheads="1"/>
              </p:cNvSpPr>
              <p:nvPr/>
            </p:nvSpPr>
            <p:spPr bwMode="auto">
              <a:xfrm flipH="1">
                <a:off x="807" y="1555"/>
                <a:ext cx="1977" cy="163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696" name="Oval 72"/>
              <p:cNvSpPr>
                <a:spLocks noChangeArrowheads="1"/>
              </p:cNvSpPr>
              <p:nvPr/>
            </p:nvSpPr>
            <p:spPr bwMode="auto">
              <a:xfrm flipH="1">
                <a:off x="850" y="1752"/>
                <a:ext cx="1860" cy="18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697" name="Oval 73"/>
              <p:cNvSpPr>
                <a:spLocks noChangeArrowheads="1"/>
              </p:cNvSpPr>
              <p:nvPr/>
            </p:nvSpPr>
            <p:spPr bwMode="auto">
              <a:xfrm flipH="1">
                <a:off x="1024" y="1804"/>
                <a:ext cx="1505" cy="1207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0980"/>
                      <a:invGamma/>
                    </a:schemeClr>
                  </a:gs>
                  <a:gs pos="100000">
                    <a:schemeClr val="accent2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698" name="Oval 74"/>
              <p:cNvSpPr>
                <a:spLocks noChangeArrowheads="1"/>
              </p:cNvSpPr>
              <p:nvPr/>
            </p:nvSpPr>
            <p:spPr bwMode="auto">
              <a:xfrm flipH="1">
                <a:off x="1077" y="1978"/>
                <a:ext cx="1407" cy="1407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699" name="Oval 75"/>
              <p:cNvSpPr>
                <a:spLocks noChangeArrowheads="1"/>
              </p:cNvSpPr>
              <p:nvPr/>
            </p:nvSpPr>
            <p:spPr bwMode="auto">
              <a:xfrm flipH="1">
                <a:off x="1206" y="2018"/>
                <a:ext cx="1138" cy="92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24314"/>
                      <a:invGamma/>
                    </a:schemeClr>
                  </a:gs>
                  <a:gs pos="100000">
                    <a:schemeClr val="hlink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700" name="Oval 76"/>
              <p:cNvSpPr>
                <a:spLocks noChangeArrowheads="1"/>
              </p:cNvSpPr>
              <p:nvPr/>
            </p:nvSpPr>
            <p:spPr bwMode="auto">
              <a:xfrm flipH="1">
                <a:off x="1259" y="2211"/>
                <a:ext cx="998" cy="947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701" name="Oval 77"/>
              <p:cNvSpPr>
                <a:spLocks noChangeArrowheads="1"/>
              </p:cNvSpPr>
              <p:nvPr/>
            </p:nvSpPr>
            <p:spPr bwMode="auto">
              <a:xfrm flipH="1">
                <a:off x="1353" y="2240"/>
                <a:ext cx="808" cy="62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30980"/>
                      <a:invGamma/>
                    </a:schemeClr>
                  </a:gs>
                  <a:gs pos="100000">
                    <a:schemeClr val="bg2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1" name="Oval 64"/>
          <p:cNvSpPr>
            <a:spLocks noChangeArrowheads="1"/>
          </p:cNvSpPr>
          <p:nvPr/>
        </p:nvSpPr>
        <p:spPr bwMode="auto">
          <a:xfrm>
            <a:off x="4648200" y="6497637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838200" y="21336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Benefits of Presence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8200" y="2743200"/>
            <a:ext cx="655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The system serves to compare, contrast and abstract data across many different levels and contexts: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Individual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Ego vs. Mind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Renegotiating Identity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Social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Imagined Constructs of division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Renewed self-reflection of the whole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Flirtation with evolutionary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ar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4925" y="188660"/>
            <a:ext cx="6534150" cy="648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lkw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0036" y="-19050"/>
            <a:ext cx="10664072" cy="689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!.jpg"/>
          <p:cNvPicPr>
            <a:picLocks noChangeAspect="1"/>
          </p:cNvPicPr>
          <p:nvPr/>
        </p:nvPicPr>
        <p:blipFill>
          <a:blip r:embed="rId3">
            <a:lum contrast="-31000"/>
          </a:blip>
          <a:stretch>
            <a:fillRect/>
          </a:stretch>
        </p:blipFill>
        <p:spPr>
          <a:xfrm>
            <a:off x="0" y="1219200"/>
            <a:ext cx="4648200" cy="3429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-152400" y="4648200"/>
            <a:ext cx="9372600" cy="158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228600" y="1219200"/>
            <a:ext cx="9372600" cy="158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5529263"/>
            <a:ext cx="5562600" cy="841375"/>
          </a:xfrm>
        </p:spPr>
        <p:txBody>
          <a:bodyPr/>
          <a:lstStyle/>
          <a:p>
            <a:r>
              <a:rPr lang="en-US" sz="3600" dirty="0" smtClean="0"/>
              <a:t>“A Conscious Proposal”</a:t>
            </a:r>
            <a:endParaRPr lang="uk-UA" sz="3600" dirty="0"/>
          </a:p>
        </p:txBody>
      </p:sp>
      <p:sp>
        <p:nvSpPr>
          <p:cNvPr id="9" name="Subtitle 3"/>
          <p:cNvSpPr>
            <a:spLocks noGrp="1"/>
          </p:cNvSpPr>
          <p:nvPr>
            <p:ph type="subTitle" idx="1"/>
          </p:nvPr>
        </p:nvSpPr>
        <p:spPr>
          <a:xfrm>
            <a:off x="273050" y="6281738"/>
            <a:ext cx="8308976" cy="576262"/>
          </a:xfrm>
        </p:spPr>
        <p:txBody>
          <a:bodyPr/>
          <a:lstStyle/>
          <a:p>
            <a:pPr algn="r"/>
            <a:r>
              <a:rPr lang="en-US" sz="1600" dirty="0" smtClean="0"/>
              <a:t>Lawrence Johnson | ACTLAB | Dreams &amp; Delirium | Spring 2009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5529263"/>
            <a:ext cx="5562600" cy="841375"/>
          </a:xfrm>
        </p:spPr>
        <p:txBody>
          <a:bodyPr/>
          <a:lstStyle/>
          <a:p>
            <a:r>
              <a:rPr lang="en-US" sz="3600" dirty="0" smtClean="0"/>
              <a:t>“A Conscious Proposal”</a:t>
            </a:r>
            <a:endParaRPr lang="uk-UA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73050" y="6281738"/>
            <a:ext cx="8308976" cy="576262"/>
          </a:xfrm>
        </p:spPr>
        <p:txBody>
          <a:bodyPr/>
          <a:lstStyle/>
          <a:p>
            <a:pPr algn="r"/>
            <a:r>
              <a:rPr lang="en-US" sz="1600" dirty="0" smtClean="0"/>
              <a:t>Lawrence Johnson | ACTLAB | Dreams &amp; Delirium | Spring 2009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63" name="AutoShape 39"/>
          <p:cNvSpPr>
            <a:spLocks noChangeArrowheads="1"/>
          </p:cNvSpPr>
          <p:nvPr/>
        </p:nvSpPr>
        <p:spPr bwMode="gray">
          <a:xfrm>
            <a:off x="3733800" y="2708275"/>
            <a:ext cx="3600450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en-US" altLang="ko-KR" b="1" dirty="0" smtClean="0">
                <a:ea typeface="굴림" charset="-127"/>
              </a:rPr>
              <a:t>Closed vs. Open-Source</a:t>
            </a:r>
            <a:endParaRPr kumimoji="1" lang="en-US" altLang="ko-KR" b="1" dirty="0">
              <a:ea typeface="굴림" charset="-127"/>
            </a:endParaRPr>
          </a:p>
        </p:txBody>
      </p:sp>
      <p:sp>
        <p:nvSpPr>
          <p:cNvPr id="282664" name="AutoShape 40"/>
          <p:cNvSpPr>
            <a:spLocks noChangeArrowheads="1"/>
          </p:cNvSpPr>
          <p:nvPr/>
        </p:nvSpPr>
        <p:spPr bwMode="gray">
          <a:xfrm>
            <a:off x="4310063" y="3465513"/>
            <a:ext cx="3600450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en-US" altLang="ko-KR" b="1" dirty="0" smtClean="0">
                <a:ea typeface="굴림" charset="-127"/>
              </a:rPr>
              <a:t>Centralization vs. Distribution </a:t>
            </a:r>
            <a:r>
              <a:rPr kumimoji="1" lang="en-US" altLang="ko-KR" sz="1200" b="1" dirty="0" smtClean="0">
                <a:ea typeface="굴림" charset="-127"/>
              </a:rPr>
              <a:t>(MESH)</a:t>
            </a:r>
            <a:endParaRPr kumimoji="1" lang="en-US" altLang="ko-KR" sz="1200" b="1" dirty="0">
              <a:ea typeface="굴림" charset="-127"/>
            </a:endParaRPr>
          </a:p>
        </p:txBody>
      </p:sp>
      <p:sp>
        <p:nvSpPr>
          <p:cNvPr id="282665" name="AutoShape 41"/>
          <p:cNvSpPr>
            <a:spLocks noChangeArrowheads="1"/>
          </p:cNvSpPr>
          <p:nvPr/>
        </p:nvSpPr>
        <p:spPr bwMode="gray">
          <a:xfrm>
            <a:off x="4310063" y="4330700"/>
            <a:ext cx="3600450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en-US" altLang="ko-KR" b="1" dirty="0" smtClean="0">
                <a:ea typeface="굴림" charset="-127"/>
              </a:rPr>
              <a:t>Accounts vs. Presence</a:t>
            </a:r>
            <a:endParaRPr kumimoji="1" lang="en-US" altLang="ko-KR" b="1" dirty="0">
              <a:ea typeface="굴림" charset="-127"/>
            </a:endParaRPr>
          </a:p>
        </p:txBody>
      </p:sp>
      <p:sp>
        <p:nvSpPr>
          <p:cNvPr id="282666" name="AutoShape 42"/>
          <p:cNvSpPr>
            <a:spLocks noChangeArrowheads="1"/>
          </p:cNvSpPr>
          <p:nvPr/>
        </p:nvSpPr>
        <p:spPr bwMode="gray">
          <a:xfrm>
            <a:off x="3806825" y="5122863"/>
            <a:ext cx="3600450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en-US" altLang="ko-KR" b="1" dirty="0" smtClean="0">
                <a:ea typeface="굴림" charset="-127"/>
              </a:rPr>
              <a:t>Sites &amp; Portals vs. Direct Contact</a:t>
            </a:r>
            <a:endParaRPr kumimoji="1" lang="en-US" altLang="ko-KR" b="1" dirty="0">
              <a:ea typeface="굴림" charset="-127"/>
            </a:endParaRPr>
          </a:p>
        </p:txBody>
      </p:sp>
      <p:sp>
        <p:nvSpPr>
          <p:cNvPr id="282667" name="Rectangle 43"/>
          <p:cNvSpPr>
            <a:spLocks noChangeArrowheads="1"/>
          </p:cNvSpPr>
          <p:nvPr/>
        </p:nvSpPr>
        <p:spPr bwMode="auto">
          <a:xfrm>
            <a:off x="2914650" y="5516563"/>
            <a:ext cx="4894263" cy="730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68" name="Oval 44"/>
          <p:cNvSpPr>
            <a:spLocks noChangeArrowheads="1"/>
          </p:cNvSpPr>
          <p:nvPr/>
        </p:nvSpPr>
        <p:spPr bwMode="auto">
          <a:xfrm>
            <a:off x="3346450" y="5300663"/>
            <a:ext cx="504825" cy="504825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69" name="Oval 45"/>
          <p:cNvSpPr>
            <a:spLocks noChangeArrowheads="1"/>
          </p:cNvSpPr>
          <p:nvPr/>
        </p:nvSpPr>
        <p:spPr bwMode="auto">
          <a:xfrm>
            <a:off x="2770188" y="5445125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70" name="Oval 46"/>
          <p:cNvSpPr>
            <a:spLocks noChangeArrowheads="1"/>
          </p:cNvSpPr>
          <p:nvPr/>
        </p:nvSpPr>
        <p:spPr bwMode="auto">
          <a:xfrm>
            <a:off x="7739063" y="5445125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71" name="AutoShape 47"/>
          <p:cNvSpPr>
            <a:spLocks noChangeArrowheads="1"/>
          </p:cNvSpPr>
          <p:nvPr/>
        </p:nvSpPr>
        <p:spPr bwMode="gray">
          <a:xfrm>
            <a:off x="3348038" y="5316538"/>
            <a:ext cx="504825" cy="47307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1"/>
            <a:r>
              <a:rPr kumimoji="1" lang="uk-UA" altLang="ko-KR" b="1">
                <a:solidFill>
                  <a:schemeClr val="bg1"/>
                </a:solidFill>
              </a:rPr>
              <a:t>4</a:t>
            </a:r>
            <a:endParaRPr kumimoji="1" lang="en-US" altLang="ko-KR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282672" name="AutoShape 48"/>
          <p:cNvSpPr>
            <a:spLocks noChangeArrowheads="1"/>
          </p:cNvSpPr>
          <p:nvPr/>
        </p:nvSpPr>
        <p:spPr bwMode="auto">
          <a:xfrm>
            <a:off x="3384550" y="5337175"/>
            <a:ext cx="431800" cy="431800"/>
          </a:xfrm>
          <a:custGeom>
            <a:avLst/>
            <a:gdLst>
              <a:gd name="G0" fmla="+- 4685 0 0"/>
              <a:gd name="G1" fmla="+- 21600 0 4685"/>
              <a:gd name="G2" fmla="+- 21600 0 468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685" y="10800"/>
                </a:moveTo>
                <a:cubicBezTo>
                  <a:pt x="4685" y="14177"/>
                  <a:pt x="7423" y="16915"/>
                  <a:pt x="10800" y="16915"/>
                </a:cubicBezTo>
                <a:cubicBezTo>
                  <a:pt x="14177" y="16915"/>
                  <a:pt x="16915" y="14177"/>
                  <a:pt x="16915" y="10800"/>
                </a:cubicBezTo>
                <a:cubicBezTo>
                  <a:pt x="16915" y="7423"/>
                  <a:pt x="14177" y="4685"/>
                  <a:pt x="10800" y="4685"/>
                </a:cubicBezTo>
                <a:cubicBezTo>
                  <a:pt x="7423" y="4685"/>
                  <a:pt x="4685" y="7423"/>
                  <a:pt x="4685" y="10800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3098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73" name="Oval 49"/>
          <p:cNvSpPr>
            <a:spLocks noChangeArrowheads="1"/>
          </p:cNvSpPr>
          <p:nvPr/>
        </p:nvSpPr>
        <p:spPr bwMode="auto">
          <a:xfrm>
            <a:off x="3851275" y="4508500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74" name="Rectangle 50"/>
          <p:cNvSpPr>
            <a:spLocks noChangeArrowheads="1"/>
          </p:cNvSpPr>
          <p:nvPr/>
        </p:nvSpPr>
        <p:spPr bwMode="auto">
          <a:xfrm>
            <a:off x="3419475" y="4724400"/>
            <a:ext cx="4894263" cy="73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75" name="Oval 51"/>
          <p:cNvSpPr>
            <a:spLocks noChangeArrowheads="1"/>
          </p:cNvSpPr>
          <p:nvPr/>
        </p:nvSpPr>
        <p:spPr bwMode="auto">
          <a:xfrm>
            <a:off x="3275013" y="4652963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76" name="Oval 52"/>
          <p:cNvSpPr>
            <a:spLocks noChangeArrowheads="1"/>
          </p:cNvSpPr>
          <p:nvPr/>
        </p:nvSpPr>
        <p:spPr bwMode="auto">
          <a:xfrm>
            <a:off x="8243888" y="4652963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77" name="AutoShape 53"/>
          <p:cNvSpPr>
            <a:spLocks noChangeArrowheads="1"/>
          </p:cNvSpPr>
          <p:nvPr/>
        </p:nvSpPr>
        <p:spPr bwMode="gray">
          <a:xfrm>
            <a:off x="3852863" y="4524375"/>
            <a:ext cx="504825" cy="47307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1"/>
            <a:r>
              <a:rPr kumimoji="1" lang="en-US" altLang="ko-KR" b="1">
                <a:solidFill>
                  <a:schemeClr val="bg1"/>
                </a:solidFill>
                <a:ea typeface="굴림" charset="-127"/>
              </a:rPr>
              <a:t>3</a:t>
            </a:r>
          </a:p>
        </p:txBody>
      </p:sp>
      <p:sp>
        <p:nvSpPr>
          <p:cNvPr id="282678" name="AutoShape 54"/>
          <p:cNvSpPr>
            <a:spLocks noChangeArrowheads="1"/>
          </p:cNvSpPr>
          <p:nvPr/>
        </p:nvSpPr>
        <p:spPr bwMode="auto">
          <a:xfrm>
            <a:off x="3889375" y="4545013"/>
            <a:ext cx="431800" cy="431800"/>
          </a:xfrm>
          <a:custGeom>
            <a:avLst/>
            <a:gdLst>
              <a:gd name="G0" fmla="+- 4685 0 0"/>
              <a:gd name="G1" fmla="+- 21600 0 4685"/>
              <a:gd name="G2" fmla="+- 21600 0 468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685" y="10800"/>
                </a:moveTo>
                <a:cubicBezTo>
                  <a:pt x="4685" y="14177"/>
                  <a:pt x="7423" y="16915"/>
                  <a:pt x="10800" y="16915"/>
                </a:cubicBezTo>
                <a:cubicBezTo>
                  <a:pt x="14177" y="16915"/>
                  <a:pt x="16915" y="14177"/>
                  <a:pt x="16915" y="10800"/>
                </a:cubicBezTo>
                <a:cubicBezTo>
                  <a:pt x="16915" y="7423"/>
                  <a:pt x="14177" y="4685"/>
                  <a:pt x="10800" y="4685"/>
                </a:cubicBezTo>
                <a:cubicBezTo>
                  <a:pt x="7423" y="4685"/>
                  <a:pt x="4685" y="7423"/>
                  <a:pt x="4685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3098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79" name="Rectangle 55"/>
          <p:cNvSpPr>
            <a:spLocks noChangeArrowheads="1"/>
          </p:cNvSpPr>
          <p:nvPr/>
        </p:nvSpPr>
        <p:spPr bwMode="auto">
          <a:xfrm>
            <a:off x="3419475" y="3860800"/>
            <a:ext cx="4894263" cy="730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80" name="Oval 56"/>
          <p:cNvSpPr>
            <a:spLocks noChangeArrowheads="1"/>
          </p:cNvSpPr>
          <p:nvPr/>
        </p:nvSpPr>
        <p:spPr bwMode="auto">
          <a:xfrm>
            <a:off x="3851275" y="3644900"/>
            <a:ext cx="504825" cy="504825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81" name="Oval 57"/>
          <p:cNvSpPr>
            <a:spLocks noChangeArrowheads="1"/>
          </p:cNvSpPr>
          <p:nvPr/>
        </p:nvSpPr>
        <p:spPr bwMode="auto">
          <a:xfrm>
            <a:off x="3275013" y="3789363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82" name="Oval 58"/>
          <p:cNvSpPr>
            <a:spLocks noChangeArrowheads="1"/>
          </p:cNvSpPr>
          <p:nvPr/>
        </p:nvSpPr>
        <p:spPr bwMode="auto">
          <a:xfrm>
            <a:off x="8243888" y="3789363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83" name="AutoShape 59"/>
          <p:cNvSpPr>
            <a:spLocks noChangeArrowheads="1"/>
          </p:cNvSpPr>
          <p:nvPr/>
        </p:nvSpPr>
        <p:spPr bwMode="gray">
          <a:xfrm>
            <a:off x="3852863" y="3660775"/>
            <a:ext cx="504825" cy="47307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1"/>
            <a:r>
              <a:rPr kumimoji="1" lang="en-US" altLang="ko-KR" b="1">
                <a:solidFill>
                  <a:schemeClr val="bg1"/>
                </a:solidFill>
                <a:ea typeface="굴림" charset="-127"/>
              </a:rPr>
              <a:t>2</a:t>
            </a:r>
          </a:p>
        </p:txBody>
      </p:sp>
      <p:sp>
        <p:nvSpPr>
          <p:cNvPr id="282684" name="AutoShape 60"/>
          <p:cNvSpPr>
            <a:spLocks noChangeArrowheads="1"/>
          </p:cNvSpPr>
          <p:nvPr/>
        </p:nvSpPr>
        <p:spPr bwMode="auto">
          <a:xfrm>
            <a:off x="3889375" y="3681413"/>
            <a:ext cx="431800" cy="431800"/>
          </a:xfrm>
          <a:custGeom>
            <a:avLst/>
            <a:gdLst>
              <a:gd name="G0" fmla="+- 4685 0 0"/>
              <a:gd name="G1" fmla="+- 21600 0 4685"/>
              <a:gd name="G2" fmla="+- 21600 0 468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685" y="10800"/>
                </a:moveTo>
                <a:cubicBezTo>
                  <a:pt x="4685" y="14177"/>
                  <a:pt x="7423" y="16915"/>
                  <a:pt x="10800" y="16915"/>
                </a:cubicBezTo>
                <a:cubicBezTo>
                  <a:pt x="14177" y="16915"/>
                  <a:pt x="16915" y="14177"/>
                  <a:pt x="16915" y="10800"/>
                </a:cubicBezTo>
                <a:cubicBezTo>
                  <a:pt x="16915" y="7423"/>
                  <a:pt x="14177" y="4685"/>
                  <a:pt x="10800" y="4685"/>
                </a:cubicBezTo>
                <a:cubicBezTo>
                  <a:pt x="7423" y="4685"/>
                  <a:pt x="4685" y="7423"/>
                  <a:pt x="4685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30980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85" name="Rectangle 61"/>
          <p:cNvSpPr>
            <a:spLocks noChangeArrowheads="1"/>
          </p:cNvSpPr>
          <p:nvPr/>
        </p:nvSpPr>
        <p:spPr bwMode="auto">
          <a:xfrm>
            <a:off x="2843213" y="3068638"/>
            <a:ext cx="4894262" cy="730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86" name="Oval 62"/>
          <p:cNvSpPr>
            <a:spLocks noChangeArrowheads="1"/>
          </p:cNvSpPr>
          <p:nvPr/>
        </p:nvSpPr>
        <p:spPr bwMode="auto">
          <a:xfrm>
            <a:off x="3275013" y="2852738"/>
            <a:ext cx="504825" cy="50482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87" name="Oval 63"/>
          <p:cNvSpPr>
            <a:spLocks noChangeArrowheads="1"/>
          </p:cNvSpPr>
          <p:nvPr/>
        </p:nvSpPr>
        <p:spPr bwMode="auto">
          <a:xfrm>
            <a:off x="2698750" y="2997200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88" name="Oval 64"/>
          <p:cNvSpPr>
            <a:spLocks noChangeArrowheads="1"/>
          </p:cNvSpPr>
          <p:nvPr/>
        </p:nvSpPr>
        <p:spPr bwMode="auto">
          <a:xfrm>
            <a:off x="7667625" y="2997200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89" name="AutoShape 65"/>
          <p:cNvSpPr>
            <a:spLocks noChangeArrowheads="1"/>
          </p:cNvSpPr>
          <p:nvPr/>
        </p:nvSpPr>
        <p:spPr bwMode="gray">
          <a:xfrm>
            <a:off x="3276600" y="2868613"/>
            <a:ext cx="504825" cy="47307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1"/>
            <a:r>
              <a:rPr kumimoji="1" lang="en-US" altLang="ko-KR" b="1">
                <a:solidFill>
                  <a:schemeClr val="bg1"/>
                </a:solidFill>
                <a:ea typeface="굴림" charset="-127"/>
              </a:rPr>
              <a:t>1</a:t>
            </a:r>
          </a:p>
        </p:txBody>
      </p:sp>
      <p:sp>
        <p:nvSpPr>
          <p:cNvPr id="282690" name="AutoShape 66"/>
          <p:cNvSpPr>
            <a:spLocks noChangeArrowheads="1"/>
          </p:cNvSpPr>
          <p:nvPr/>
        </p:nvSpPr>
        <p:spPr bwMode="auto">
          <a:xfrm>
            <a:off x="3313113" y="2889250"/>
            <a:ext cx="431800" cy="431800"/>
          </a:xfrm>
          <a:custGeom>
            <a:avLst/>
            <a:gdLst>
              <a:gd name="G0" fmla="+- 4685 0 0"/>
              <a:gd name="G1" fmla="+- 21600 0 4685"/>
              <a:gd name="G2" fmla="+- 21600 0 468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685" y="10800"/>
                </a:moveTo>
                <a:cubicBezTo>
                  <a:pt x="4685" y="14177"/>
                  <a:pt x="7423" y="16915"/>
                  <a:pt x="10800" y="16915"/>
                </a:cubicBezTo>
                <a:cubicBezTo>
                  <a:pt x="14177" y="16915"/>
                  <a:pt x="16915" y="14177"/>
                  <a:pt x="16915" y="10800"/>
                </a:cubicBezTo>
                <a:cubicBezTo>
                  <a:pt x="16915" y="7423"/>
                  <a:pt x="14177" y="4685"/>
                  <a:pt x="10800" y="4685"/>
                </a:cubicBezTo>
                <a:cubicBezTo>
                  <a:pt x="7423" y="4685"/>
                  <a:pt x="4685" y="7423"/>
                  <a:pt x="4685" y="1080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3098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2691" name="Group 67"/>
          <p:cNvGrpSpPr>
            <a:grpSpLocks/>
          </p:cNvGrpSpPr>
          <p:nvPr/>
        </p:nvGrpSpPr>
        <p:grpSpPr bwMode="auto">
          <a:xfrm>
            <a:off x="539750" y="2997200"/>
            <a:ext cx="2663825" cy="2736850"/>
            <a:chOff x="340" y="1661"/>
            <a:chExt cx="1724" cy="1724"/>
          </a:xfrm>
        </p:grpSpPr>
        <p:sp>
          <p:nvSpPr>
            <p:cNvPr id="282692" name="Oval 68"/>
            <p:cNvSpPr>
              <a:spLocks noChangeArrowheads="1"/>
            </p:cNvSpPr>
            <p:nvPr/>
          </p:nvSpPr>
          <p:spPr bwMode="auto">
            <a:xfrm>
              <a:off x="340" y="1661"/>
              <a:ext cx="1724" cy="1724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2693" name="Group 69"/>
            <p:cNvGrpSpPr>
              <a:grpSpLocks/>
            </p:cNvGrpSpPr>
            <p:nvPr/>
          </p:nvGrpSpPr>
          <p:grpSpPr bwMode="auto">
            <a:xfrm>
              <a:off x="431" y="1752"/>
              <a:ext cx="1542" cy="1535"/>
              <a:chOff x="659" y="1525"/>
              <a:chExt cx="2278" cy="2268"/>
            </a:xfrm>
          </p:grpSpPr>
          <p:sp>
            <p:nvSpPr>
              <p:cNvPr id="282694" name="Oval 70"/>
              <p:cNvSpPr>
                <a:spLocks noChangeArrowheads="1"/>
              </p:cNvSpPr>
              <p:nvPr/>
            </p:nvSpPr>
            <p:spPr bwMode="auto">
              <a:xfrm flipH="1">
                <a:off x="659" y="1525"/>
                <a:ext cx="2278" cy="226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695" name="Oval 71"/>
              <p:cNvSpPr>
                <a:spLocks noChangeArrowheads="1"/>
              </p:cNvSpPr>
              <p:nvPr/>
            </p:nvSpPr>
            <p:spPr bwMode="auto">
              <a:xfrm flipH="1">
                <a:off x="807" y="1555"/>
                <a:ext cx="1977" cy="163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696" name="Oval 72"/>
              <p:cNvSpPr>
                <a:spLocks noChangeArrowheads="1"/>
              </p:cNvSpPr>
              <p:nvPr/>
            </p:nvSpPr>
            <p:spPr bwMode="auto">
              <a:xfrm flipH="1">
                <a:off x="850" y="1752"/>
                <a:ext cx="1860" cy="18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697" name="Oval 73"/>
              <p:cNvSpPr>
                <a:spLocks noChangeArrowheads="1"/>
              </p:cNvSpPr>
              <p:nvPr/>
            </p:nvSpPr>
            <p:spPr bwMode="auto">
              <a:xfrm flipH="1">
                <a:off x="1024" y="1804"/>
                <a:ext cx="1505" cy="1207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0980"/>
                      <a:invGamma/>
                    </a:schemeClr>
                  </a:gs>
                  <a:gs pos="100000">
                    <a:schemeClr val="accent2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698" name="Oval 74"/>
              <p:cNvSpPr>
                <a:spLocks noChangeArrowheads="1"/>
              </p:cNvSpPr>
              <p:nvPr/>
            </p:nvSpPr>
            <p:spPr bwMode="auto">
              <a:xfrm flipH="1">
                <a:off x="1077" y="1978"/>
                <a:ext cx="1407" cy="1407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699" name="Oval 75"/>
              <p:cNvSpPr>
                <a:spLocks noChangeArrowheads="1"/>
              </p:cNvSpPr>
              <p:nvPr/>
            </p:nvSpPr>
            <p:spPr bwMode="auto">
              <a:xfrm flipH="1">
                <a:off x="1206" y="2018"/>
                <a:ext cx="1138" cy="92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24314"/>
                      <a:invGamma/>
                    </a:schemeClr>
                  </a:gs>
                  <a:gs pos="100000">
                    <a:schemeClr val="hlink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700" name="Oval 76"/>
              <p:cNvSpPr>
                <a:spLocks noChangeArrowheads="1"/>
              </p:cNvSpPr>
              <p:nvPr/>
            </p:nvSpPr>
            <p:spPr bwMode="auto">
              <a:xfrm flipH="1">
                <a:off x="1259" y="2211"/>
                <a:ext cx="998" cy="947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2701" name="Oval 77"/>
              <p:cNvSpPr>
                <a:spLocks noChangeArrowheads="1"/>
              </p:cNvSpPr>
              <p:nvPr/>
            </p:nvSpPr>
            <p:spPr bwMode="auto">
              <a:xfrm flipH="1">
                <a:off x="1353" y="2240"/>
                <a:ext cx="808" cy="62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30980"/>
                      <a:invGamma/>
                    </a:schemeClr>
                  </a:gs>
                  <a:gs pos="100000">
                    <a:schemeClr val="bg2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620000" cy="719138"/>
          </a:xfrm>
        </p:spPr>
        <p:txBody>
          <a:bodyPr/>
          <a:lstStyle/>
          <a:p>
            <a:r>
              <a:rPr lang="en-US" b="1" dirty="0" smtClean="0"/>
              <a:t>Open Source | Distributed | Social | Mesh Network</a:t>
            </a:r>
            <a:endParaRPr lang="uk-U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12825" y="4191000"/>
            <a:ext cx="2087563" cy="576263"/>
            <a:chOff x="158" y="1888"/>
            <a:chExt cx="1315" cy="363"/>
          </a:xfrm>
        </p:grpSpPr>
        <p:sp>
          <p:nvSpPr>
            <p:cNvPr id="293894" name="AutoShape 6"/>
            <p:cNvSpPr>
              <a:spLocks noChangeArrowheads="1"/>
            </p:cNvSpPr>
            <p:nvPr/>
          </p:nvSpPr>
          <p:spPr bwMode="auto">
            <a:xfrm>
              <a:off x="158" y="1888"/>
              <a:ext cx="1315" cy="363"/>
            </a:xfrm>
            <a:prstGeom prst="roundRect">
              <a:avLst>
                <a:gd name="adj" fmla="val 32782"/>
              </a:avLst>
            </a:prstGeom>
            <a:solidFill>
              <a:schemeClr val="bg2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895" name="AutoShape 7"/>
            <p:cNvSpPr>
              <a:spLocks noChangeArrowheads="1"/>
            </p:cNvSpPr>
            <p:nvPr/>
          </p:nvSpPr>
          <p:spPr bwMode="auto">
            <a:xfrm rot="10800000">
              <a:off x="177" y="1902"/>
              <a:ext cx="1280" cy="1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alpha val="37000"/>
                  </a:schemeClr>
                </a:gs>
                <a:gs pos="100000">
                  <a:schemeClr val="bg2">
                    <a:gamma/>
                    <a:tint val="4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</p:grpSp>
      <p:sp>
        <p:nvSpPr>
          <p:cNvPr id="293896" name="Rectangle 8"/>
          <p:cNvSpPr>
            <a:spLocks noChangeArrowheads="1"/>
          </p:cNvSpPr>
          <p:nvPr/>
        </p:nvSpPr>
        <p:spPr bwMode="auto">
          <a:xfrm>
            <a:off x="990600" y="4191000"/>
            <a:ext cx="2162772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800" b="1" baseline="-25000" dirty="0" smtClean="0">
                <a:solidFill>
                  <a:schemeClr val="bg1"/>
                </a:solidFill>
                <a:ea typeface="굴림" charset="-127"/>
              </a:rPr>
              <a:t>Clients &amp; Owners</a:t>
            </a:r>
            <a:endParaRPr lang="en-US" altLang="ko-KR" sz="2800" b="1" baseline="-25000" dirty="0">
              <a:solidFill>
                <a:schemeClr val="bg1"/>
              </a:solidFill>
              <a:ea typeface="굴림" charset="-127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014413" y="4840288"/>
            <a:ext cx="2087562" cy="574675"/>
            <a:chOff x="159" y="2297"/>
            <a:chExt cx="1315" cy="362"/>
          </a:xfrm>
        </p:grpSpPr>
        <p:sp>
          <p:nvSpPr>
            <p:cNvPr id="293898" name="AutoShape 10"/>
            <p:cNvSpPr>
              <a:spLocks noChangeArrowheads="1"/>
            </p:cNvSpPr>
            <p:nvPr/>
          </p:nvSpPr>
          <p:spPr bwMode="auto">
            <a:xfrm>
              <a:off x="159" y="2297"/>
              <a:ext cx="1315" cy="362"/>
            </a:xfrm>
            <a:prstGeom prst="roundRect">
              <a:avLst>
                <a:gd name="adj" fmla="val 34532"/>
              </a:avLst>
            </a:prstGeom>
            <a:solidFill>
              <a:schemeClr val="hlink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899" name="AutoShape 11"/>
            <p:cNvSpPr>
              <a:spLocks noChangeArrowheads="1"/>
            </p:cNvSpPr>
            <p:nvPr/>
          </p:nvSpPr>
          <p:spPr bwMode="auto">
            <a:xfrm rot="10800000">
              <a:off x="177" y="2312"/>
              <a:ext cx="1280" cy="1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37000"/>
                  </a:schemeClr>
                </a:gs>
                <a:gs pos="100000">
                  <a:schemeClr val="hlink">
                    <a:gamma/>
                    <a:tint val="4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012825" y="5486400"/>
            <a:ext cx="2087563" cy="576263"/>
            <a:chOff x="158" y="2704"/>
            <a:chExt cx="1315" cy="363"/>
          </a:xfrm>
        </p:grpSpPr>
        <p:sp>
          <p:nvSpPr>
            <p:cNvPr id="293901" name="AutoShape 13"/>
            <p:cNvSpPr>
              <a:spLocks noChangeArrowheads="1"/>
            </p:cNvSpPr>
            <p:nvPr/>
          </p:nvSpPr>
          <p:spPr bwMode="auto">
            <a:xfrm>
              <a:off x="158" y="2704"/>
              <a:ext cx="1315" cy="363"/>
            </a:xfrm>
            <a:prstGeom prst="roundRect">
              <a:avLst>
                <a:gd name="adj" fmla="val 32231"/>
              </a:avLst>
            </a:prstGeom>
            <a:solidFill>
              <a:schemeClr val="accent2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902" name="AutoShape 14"/>
            <p:cNvSpPr>
              <a:spLocks noChangeArrowheads="1"/>
            </p:cNvSpPr>
            <p:nvPr/>
          </p:nvSpPr>
          <p:spPr bwMode="auto">
            <a:xfrm rot="10800000">
              <a:off x="175" y="2716"/>
              <a:ext cx="1280" cy="1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37000"/>
                  </a:schemeClr>
                </a:gs>
                <a:gs pos="100000">
                  <a:schemeClr val="accent2">
                    <a:gamma/>
                    <a:tint val="37647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012825" y="6135688"/>
            <a:ext cx="2087563" cy="574675"/>
            <a:chOff x="158" y="3113"/>
            <a:chExt cx="1315" cy="362"/>
          </a:xfrm>
        </p:grpSpPr>
        <p:sp>
          <p:nvSpPr>
            <p:cNvPr id="293904" name="AutoShape 16"/>
            <p:cNvSpPr>
              <a:spLocks noChangeArrowheads="1"/>
            </p:cNvSpPr>
            <p:nvPr/>
          </p:nvSpPr>
          <p:spPr bwMode="auto">
            <a:xfrm>
              <a:off x="158" y="3113"/>
              <a:ext cx="1315" cy="362"/>
            </a:xfrm>
            <a:prstGeom prst="roundRect">
              <a:avLst>
                <a:gd name="adj" fmla="val 30662"/>
              </a:avLst>
            </a:prstGeom>
            <a:solidFill>
              <a:schemeClr val="accent1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905" name="AutoShape 17"/>
            <p:cNvSpPr>
              <a:spLocks noChangeArrowheads="1"/>
            </p:cNvSpPr>
            <p:nvPr/>
          </p:nvSpPr>
          <p:spPr bwMode="auto">
            <a:xfrm rot="10800000">
              <a:off x="173" y="3128"/>
              <a:ext cx="1280" cy="1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alpha val="37000"/>
                  </a:schemeClr>
                </a:gs>
                <a:gs pos="100000">
                  <a:schemeClr val="accent1">
                    <a:gamma/>
                    <a:tint val="37647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</p:grpSp>
      <p:sp>
        <p:nvSpPr>
          <p:cNvPr id="293906" name="Rectangle 18"/>
          <p:cNvSpPr>
            <a:spLocks noChangeArrowheads="1"/>
          </p:cNvSpPr>
          <p:nvPr/>
        </p:nvSpPr>
        <p:spPr bwMode="auto">
          <a:xfrm>
            <a:off x="1219200" y="4724400"/>
            <a:ext cx="1686680" cy="66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sz="2800" b="1" baseline="-25000" dirty="0" smtClean="0">
                <a:solidFill>
                  <a:schemeClr val="bg1"/>
                </a:solidFill>
                <a:ea typeface="굴림" charset="-127"/>
              </a:rPr>
              <a:t>Hindered</a:t>
            </a:r>
          </a:p>
          <a:p>
            <a:pPr algn="ctr" eaLnBrk="0" hangingPunct="0"/>
            <a:r>
              <a:rPr lang="en-US" altLang="ko-KR" sz="2800" b="1" baseline="-25000" dirty="0" smtClean="0">
                <a:solidFill>
                  <a:schemeClr val="bg1"/>
                </a:solidFill>
                <a:ea typeface="굴림" charset="-127"/>
              </a:rPr>
              <a:t>Development</a:t>
            </a:r>
            <a:endParaRPr lang="en-US" altLang="ko-KR" sz="2800" b="1" baseline="-25000" dirty="0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293907" name="Rectangle 19"/>
          <p:cNvSpPr>
            <a:spLocks noChangeArrowheads="1"/>
          </p:cNvSpPr>
          <p:nvPr/>
        </p:nvSpPr>
        <p:spPr bwMode="auto">
          <a:xfrm>
            <a:off x="1295400" y="5410200"/>
            <a:ext cx="14798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sz="2700" b="1" baseline="-25000" dirty="0" smtClean="0">
                <a:solidFill>
                  <a:schemeClr val="bg1"/>
                </a:solidFill>
                <a:ea typeface="굴림" charset="-127"/>
              </a:rPr>
              <a:t>Faith-based</a:t>
            </a:r>
          </a:p>
          <a:p>
            <a:pPr algn="ctr" eaLnBrk="0" hangingPunct="0"/>
            <a:r>
              <a:rPr lang="en-US" altLang="ko-KR" sz="2700" b="1" baseline="-25000" dirty="0" smtClean="0">
                <a:solidFill>
                  <a:schemeClr val="bg1"/>
                </a:solidFill>
                <a:ea typeface="굴림" charset="-127"/>
              </a:rPr>
              <a:t>Security</a:t>
            </a:r>
            <a:endParaRPr lang="en-US" altLang="ko-KR" sz="2700" b="1" baseline="-25000" dirty="0">
              <a:solidFill>
                <a:schemeClr val="bg1"/>
              </a:solidFill>
              <a:ea typeface="굴림" charset="-127"/>
            </a:endParaRPr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066800" y="2133600"/>
            <a:ext cx="1982788" cy="1982788"/>
            <a:chOff x="1973" y="1706"/>
            <a:chExt cx="1451" cy="1451"/>
          </a:xfrm>
        </p:grpSpPr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1973" y="1706"/>
              <a:ext cx="1451" cy="1451"/>
              <a:chOff x="4195" y="2750"/>
              <a:chExt cx="1134" cy="993"/>
            </a:xfrm>
          </p:grpSpPr>
          <p:grpSp>
            <p:nvGrpSpPr>
              <p:cNvPr id="8" name="Group 28"/>
              <p:cNvGrpSpPr>
                <a:grpSpLocks/>
              </p:cNvGrpSpPr>
              <p:nvPr/>
            </p:nvGrpSpPr>
            <p:grpSpPr bwMode="auto">
              <a:xfrm>
                <a:off x="4195" y="2750"/>
                <a:ext cx="1134" cy="993"/>
                <a:chOff x="868" y="1477"/>
                <a:chExt cx="4251" cy="2141"/>
              </a:xfrm>
            </p:grpSpPr>
            <p:sp>
              <p:nvSpPr>
                <p:cNvPr id="293917" name="Oval 29"/>
                <p:cNvSpPr>
                  <a:spLocks noChangeArrowheads="1"/>
                </p:cNvSpPr>
                <p:nvPr/>
              </p:nvSpPr>
              <p:spPr bwMode="auto">
                <a:xfrm>
                  <a:off x="868" y="1477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3918" name="Oval 30"/>
                <p:cNvSpPr>
                  <a:spLocks noChangeArrowheads="1"/>
                </p:cNvSpPr>
                <p:nvPr/>
              </p:nvSpPr>
              <p:spPr bwMode="auto">
                <a:xfrm>
                  <a:off x="930" y="1480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93919" name="Oval 31"/>
              <p:cNvSpPr>
                <a:spLocks noChangeArrowheads="1"/>
              </p:cNvSpPr>
              <p:nvPr/>
            </p:nvSpPr>
            <p:spPr bwMode="auto">
              <a:xfrm flipH="1">
                <a:off x="4285" y="2841"/>
                <a:ext cx="953" cy="791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93920" name="Oval 32"/>
              <p:cNvSpPr>
                <a:spLocks noChangeArrowheads="1"/>
              </p:cNvSpPr>
              <p:nvPr/>
            </p:nvSpPr>
            <p:spPr bwMode="auto">
              <a:xfrm flipH="1">
                <a:off x="4375" y="2865"/>
                <a:ext cx="771" cy="52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44314"/>
                      <a:invGamma/>
                    </a:schemeClr>
                  </a:gs>
                  <a:gs pos="100000">
                    <a:schemeClr val="bg2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93921" name="Rectangle 33"/>
            <p:cNvSpPr>
              <a:spLocks noChangeArrowheads="1"/>
            </p:cNvSpPr>
            <p:nvPr/>
          </p:nvSpPr>
          <p:spPr bwMode="auto">
            <a:xfrm>
              <a:off x="2206" y="2096"/>
              <a:ext cx="98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3200" b="1" baseline="-25000" dirty="0" smtClean="0">
                  <a:solidFill>
                    <a:schemeClr val="bg1"/>
                  </a:solidFill>
                  <a:ea typeface="굴림" charset="-127"/>
                </a:rPr>
                <a:t>Closed</a:t>
              </a:r>
              <a:endParaRPr lang="en-US" sz="3200" b="1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AutoShape 39"/>
          <p:cNvSpPr>
            <a:spLocks noChangeArrowheads="1"/>
          </p:cNvSpPr>
          <p:nvPr/>
        </p:nvSpPr>
        <p:spPr bwMode="gray">
          <a:xfrm>
            <a:off x="1219200" y="1524000"/>
            <a:ext cx="3600450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en-US" altLang="ko-KR" b="1" dirty="0" smtClean="0">
                <a:ea typeface="굴림" charset="-127"/>
              </a:rPr>
              <a:t>Closed vs. </a:t>
            </a:r>
            <a:r>
              <a:rPr kumimoji="1" lang="en-US" altLang="ko-KR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굴림" charset="-127"/>
              </a:rPr>
              <a:t>Open-Source</a:t>
            </a:r>
            <a:endParaRPr kumimoji="1" lang="en-US" altLang="ko-KR" b="1" dirty="0">
              <a:solidFill>
                <a:schemeClr val="accent2">
                  <a:lumMod val="20000"/>
                  <a:lumOff val="80000"/>
                </a:schemeClr>
              </a:solidFill>
              <a:ea typeface="굴림" charset="-127"/>
            </a:endParaRPr>
          </a:p>
        </p:txBody>
      </p:sp>
      <p:sp>
        <p:nvSpPr>
          <p:cNvPr id="51" name="Rectangle 61"/>
          <p:cNvSpPr>
            <a:spLocks noChangeArrowheads="1"/>
          </p:cNvSpPr>
          <p:nvPr/>
        </p:nvSpPr>
        <p:spPr bwMode="auto">
          <a:xfrm>
            <a:off x="328613" y="1884363"/>
            <a:ext cx="4894262" cy="730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62"/>
          <p:cNvSpPr>
            <a:spLocks noChangeArrowheads="1"/>
          </p:cNvSpPr>
          <p:nvPr/>
        </p:nvSpPr>
        <p:spPr bwMode="auto">
          <a:xfrm>
            <a:off x="760413" y="1668463"/>
            <a:ext cx="504825" cy="50482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63"/>
          <p:cNvSpPr>
            <a:spLocks noChangeArrowheads="1"/>
          </p:cNvSpPr>
          <p:nvPr/>
        </p:nvSpPr>
        <p:spPr bwMode="auto">
          <a:xfrm>
            <a:off x="184150" y="1812925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64"/>
          <p:cNvSpPr>
            <a:spLocks noChangeArrowheads="1"/>
          </p:cNvSpPr>
          <p:nvPr/>
        </p:nvSpPr>
        <p:spPr bwMode="auto">
          <a:xfrm>
            <a:off x="5153025" y="1812925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AutoShape 65"/>
          <p:cNvSpPr>
            <a:spLocks noChangeArrowheads="1"/>
          </p:cNvSpPr>
          <p:nvPr/>
        </p:nvSpPr>
        <p:spPr bwMode="gray">
          <a:xfrm>
            <a:off x="762000" y="1684338"/>
            <a:ext cx="504825" cy="47307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1"/>
            <a:r>
              <a:rPr kumimoji="1" lang="en-US" altLang="ko-KR" b="1">
                <a:solidFill>
                  <a:schemeClr val="bg1"/>
                </a:solidFill>
                <a:ea typeface="굴림" charset="-127"/>
              </a:rPr>
              <a:t>1</a:t>
            </a:r>
          </a:p>
        </p:txBody>
      </p:sp>
      <p:sp>
        <p:nvSpPr>
          <p:cNvPr id="56" name="AutoShape 66"/>
          <p:cNvSpPr>
            <a:spLocks noChangeArrowheads="1"/>
          </p:cNvSpPr>
          <p:nvPr/>
        </p:nvSpPr>
        <p:spPr bwMode="auto">
          <a:xfrm>
            <a:off x="798513" y="1704975"/>
            <a:ext cx="431800" cy="431800"/>
          </a:xfrm>
          <a:custGeom>
            <a:avLst/>
            <a:gdLst>
              <a:gd name="G0" fmla="+- 4685 0 0"/>
              <a:gd name="G1" fmla="+- 21600 0 4685"/>
              <a:gd name="G2" fmla="+- 21600 0 468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685" y="10800"/>
                </a:moveTo>
                <a:cubicBezTo>
                  <a:pt x="4685" y="14177"/>
                  <a:pt x="7423" y="16915"/>
                  <a:pt x="10800" y="16915"/>
                </a:cubicBezTo>
                <a:cubicBezTo>
                  <a:pt x="14177" y="16915"/>
                  <a:pt x="16915" y="14177"/>
                  <a:pt x="16915" y="10800"/>
                </a:cubicBezTo>
                <a:cubicBezTo>
                  <a:pt x="16915" y="7423"/>
                  <a:pt x="14177" y="4685"/>
                  <a:pt x="10800" y="4685"/>
                </a:cubicBezTo>
                <a:cubicBezTo>
                  <a:pt x="7423" y="4685"/>
                  <a:pt x="4685" y="7423"/>
                  <a:pt x="4685" y="1080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3098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" name="Group 5"/>
          <p:cNvGrpSpPr>
            <a:grpSpLocks/>
          </p:cNvGrpSpPr>
          <p:nvPr/>
        </p:nvGrpSpPr>
        <p:grpSpPr bwMode="auto">
          <a:xfrm>
            <a:off x="5127625" y="4191000"/>
            <a:ext cx="2087563" cy="576263"/>
            <a:chOff x="158" y="1888"/>
            <a:chExt cx="1315" cy="363"/>
          </a:xfrm>
        </p:grpSpPr>
        <p:sp>
          <p:nvSpPr>
            <p:cNvPr id="58" name="AutoShape 6"/>
            <p:cNvSpPr>
              <a:spLocks noChangeArrowheads="1"/>
            </p:cNvSpPr>
            <p:nvPr/>
          </p:nvSpPr>
          <p:spPr bwMode="auto">
            <a:xfrm>
              <a:off x="158" y="1888"/>
              <a:ext cx="1315" cy="363"/>
            </a:xfrm>
            <a:prstGeom prst="roundRect">
              <a:avLst>
                <a:gd name="adj" fmla="val 32782"/>
              </a:avLst>
            </a:prstGeom>
            <a:solidFill>
              <a:schemeClr val="bg2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AutoShape 7"/>
            <p:cNvSpPr>
              <a:spLocks noChangeArrowheads="1"/>
            </p:cNvSpPr>
            <p:nvPr/>
          </p:nvSpPr>
          <p:spPr bwMode="auto">
            <a:xfrm rot="10800000">
              <a:off x="177" y="1902"/>
              <a:ext cx="1280" cy="1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alpha val="37000"/>
                  </a:schemeClr>
                </a:gs>
                <a:gs pos="100000">
                  <a:schemeClr val="bg2">
                    <a:gamma/>
                    <a:tint val="4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</p:grp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5486400" y="4191000"/>
            <a:ext cx="1500732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800" b="1" baseline="-25000" dirty="0" smtClean="0">
                <a:solidFill>
                  <a:schemeClr val="bg1"/>
                </a:solidFill>
                <a:ea typeface="굴림" charset="-127"/>
              </a:rPr>
              <a:t>Community</a:t>
            </a:r>
            <a:endParaRPr lang="en-US" altLang="ko-KR" sz="2800" b="1" baseline="-25000" dirty="0">
              <a:solidFill>
                <a:schemeClr val="bg1"/>
              </a:solidFill>
              <a:ea typeface="굴림" charset="-127"/>
            </a:endParaRPr>
          </a:p>
        </p:txBody>
      </p:sp>
      <p:grpSp>
        <p:nvGrpSpPr>
          <p:cNvPr id="61" name="Group 9"/>
          <p:cNvGrpSpPr>
            <a:grpSpLocks/>
          </p:cNvGrpSpPr>
          <p:nvPr/>
        </p:nvGrpSpPr>
        <p:grpSpPr bwMode="auto">
          <a:xfrm>
            <a:off x="5129213" y="4840288"/>
            <a:ext cx="2087562" cy="574675"/>
            <a:chOff x="159" y="2297"/>
            <a:chExt cx="1315" cy="362"/>
          </a:xfrm>
        </p:grpSpPr>
        <p:sp>
          <p:nvSpPr>
            <p:cNvPr id="62" name="AutoShape 10"/>
            <p:cNvSpPr>
              <a:spLocks noChangeArrowheads="1"/>
            </p:cNvSpPr>
            <p:nvPr/>
          </p:nvSpPr>
          <p:spPr bwMode="auto">
            <a:xfrm>
              <a:off x="159" y="2297"/>
              <a:ext cx="1315" cy="362"/>
            </a:xfrm>
            <a:prstGeom prst="roundRect">
              <a:avLst>
                <a:gd name="adj" fmla="val 34532"/>
              </a:avLst>
            </a:prstGeom>
            <a:solidFill>
              <a:schemeClr val="hlink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AutoShape 11"/>
            <p:cNvSpPr>
              <a:spLocks noChangeArrowheads="1"/>
            </p:cNvSpPr>
            <p:nvPr/>
          </p:nvSpPr>
          <p:spPr bwMode="auto">
            <a:xfrm rot="10800000">
              <a:off x="177" y="2312"/>
              <a:ext cx="1280" cy="1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37000"/>
                  </a:schemeClr>
                </a:gs>
                <a:gs pos="100000">
                  <a:schemeClr val="hlink">
                    <a:gamma/>
                    <a:tint val="4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12"/>
          <p:cNvGrpSpPr>
            <a:grpSpLocks/>
          </p:cNvGrpSpPr>
          <p:nvPr/>
        </p:nvGrpSpPr>
        <p:grpSpPr bwMode="auto">
          <a:xfrm>
            <a:off x="5127625" y="5486400"/>
            <a:ext cx="2087563" cy="576263"/>
            <a:chOff x="158" y="2704"/>
            <a:chExt cx="1315" cy="363"/>
          </a:xfrm>
        </p:grpSpPr>
        <p:sp>
          <p:nvSpPr>
            <p:cNvPr id="65" name="AutoShape 13"/>
            <p:cNvSpPr>
              <a:spLocks noChangeArrowheads="1"/>
            </p:cNvSpPr>
            <p:nvPr/>
          </p:nvSpPr>
          <p:spPr bwMode="auto">
            <a:xfrm>
              <a:off x="158" y="2704"/>
              <a:ext cx="1315" cy="363"/>
            </a:xfrm>
            <a:prstGeom prst="roundRect">
              <a:avLst>
                <a:gd name="adj" fmla="val 32231"/>
              </a:avLst>
            </a:prstGeom>
            <a:solidFill>
              <a:schemeClr val="accent2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AutoShape 14"/>
            <p:cNvSpPr>
              <a:spLocks noChangeArrowheads="1"/>
            </p:cNvSpPr>
            <p:nvPr/>
          </p:nvSpPr>
          <p:spPr bwMode="auto">
            <a:xfrm rot="10800000">
              <a:off x="175" y="2716"/>
              <a:ext cx="1280" cy="1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37000"/>
                  </a:schemeClr>
                </a:gs>
                <a:gs pos="100000">
                  <a:schemeClr val="accent2">
                    <a:gamma/>
                    <a:tint val="37647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15"/>
          <p:cNvGrpSpPr>
            <a:grpSpLocks/>
          </p:cNvGrpSpPr>
          <p:nvPr/>
        </p:nvGrpSpPr>
        <p:grpSpPr bwMode="auto">
          <a:xfrm>
            <a:off x="5127625" y="6135688"/>
            <a:ext cx="2087563" cy="574675"/>
            <a:chOff x="158" y="3113"/>
            <a:chExt cx="1315" cy="362"/>
          </a:xfrm>
        </p:grpSpPr>
        <p:sp>
          <p:nvSpPr>
            <p:cNvPr id="68" name="AutoShape 16"/>
            <p:cNvSpPr>
              <a:spLocks noChangeArrowheads="1"/>
            </p:cNvSpPr>
            <p:nvPr/>
          </p:nvSpPr>
          <p:spPr bwMode="auto">
            <a:xfrm>
              <a:off x="158" y="3113"/>
              <a:ext cx="1315" cy="362"/>
            </a:xfrm>
            <a:prstGeom prst="roundRect">
              <a:avLst>
                <a:gd name="adj" fmla="val 30662"/>
              </a:avLst>
            </a:prstGeom>
            <a:solidFill>
              <a:schemeClr val="accent1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AutoShape 17"/>
            <p:cNvSpPr>
              <a:spLocks noChangeArrowheads="1"/>
            </p:cNvSpPr>
            <p:nvPr/>
          </p:nvSpPr>
          <p:spPr bwMode="auto">
            <a:xfrm rot="10800000">
              <a:off x="173" y="3128"/>
              <a:ext cx="1280" cy="1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alpha val="37000"/>
                  </a:schemeClr>
                </a:gs>
                <a:gs pos="100000">
                  <a:schemeClr val="accent1">
                    <a:gamma/>
                    <a:tint val="37647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18"/>
          <p:cNvSpPr>
            <a:spLocks noChangeArrowheads="1"/>
          </p:cNvSpPr>
          <p:nvPr/>
        </p:nvSpPr>
        <p:spPr bwMode="auto">
          <a:xfrm>
            <a:off x="5487988" y="4818063"/>
            <a:ext cx="1391728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800" b="1" baseline="-25000" dirty="0" smtClean="0">
                <a:solidFill>
                  <a:schemeClr val="bg1"/>
                </a:solidFill>
                <a:ea typeface="굴림" charset="-127"/>
              </a:rPr>
              <a:t>Innovation</a:t>
            </a:r>
            <a:endParaRPr lang="en-US" altLang="ko-KR" sz="2800" b="1" baseline="-25000" dirty="0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71" name="Rectangle 19"/>
          <p:cNvSpPr>
            <a:spLocks noChangeArrowheads="1"/>
          </p:cNvSpPr>
          <p:nvPr/>
        </p:nvSpPr>
        <p:spPr bwMode="auto">
          <a:xfrm>
            <a:off x="5486400" y="5410200"/>
            <a:ext cx="14029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sz="2700" b="1" baseline="-25000" dirty="0" smtClean="0">
                <a:solidFill>
                  <a:schemeClr val="bg1"/>
                </a:solidFill>
                <a:ea typeface="굴림" charset="-127"/>
              </a:rPr>
              <a:t>Distributed</a:t>
            </a:r>
            <a:br>
              <a:rPr lang="en-US" altLang="ko-KR" sz="2700" b="1" baseline="-25000" dirty="0" smtClean="0">
                <a:solidFill>
                  <a:schemeClr val="bg1"/>
                </a:solidFill>
                <a:ea typeface="굴림" charset="-127"/>
              </a:rPr>
            </a:br>
            <a:r>
              <a:rPr lang="en-US" altLang="ko-KR" sz="2700" b="1" baseline="-25000" dirty="0" smtClean="0">
                <a:solidFill>
                  <a:schemeClr val="bg1"/>
                </a:solidFill>
                <a:ea typeface="굴림" charset="-127"/>
              </a:rPr>
              <a:t>Security</a:t>
            </a:r>
            <a:endParaRPr lang="en-US" altLang="ko-KR" sz="2700" b="1" baseline="-25000" dirty="0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72" name="Rectangle 20"/>
          <p:cNvSpPr>
            <a:spLocks noChangeArrowheads="1"/>
          </p:cNvSpPr>
          <p:nvPr/>
        </p:nvSpPr>
        <p:spPr bwMode="auto">
          <a:xfrm>
            <a:off x="5791200" y="6172200"/>
            <a:ext cx="716863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800" b="1" baseline="-25000" dirty="0" smtClean="0">
                <a:solidFill>
                  <a:schemeClr val="bg1"/>
                </a:solidFill>
                <a:ea typeface="굴림" charset="-127"/>
              </a:rPr>
              <a:t>Cost</a:t>
            </a:r>
            <a:endParaRPr lang="en-US" altLang="ko-KR" sz="2800" b="1" baseline="-25000" dirty="0">
              <a:solidFill>
                <a:schemeClr val="bg1"/>
              </a:solidFill>
              <a:ea typeface="굴림" charset="-127"/>
            </a:endParaRPr>
          </a:p>
        </p:txBody>
      </p:sp>
      <p:grpSp>
        <p:nvGrpSpPr>
          <p:cNvPr id="73" name="Group 26"/>
          <p:cNvGrpSpPr>
            <a:grpSpLocks/>
          </p:cNvGrpSpPr>
          <p:nvPr/>
        </p:nvGrpSpPr>
        <p:grpSpPr bwMode="auto">
          <a:xfrm>
            <a:off x="5181600" y="2133600"/>
            <a:ext cx="1982788" cy="1982788"/>
            <a:chOff x="1973" y="1706"/>
            <a:chExt cx="1451" cy="1451"/>
          </a:xfrm>
        </p:grpSpPr>
        <p:grpSp>
          <p:nvGrpSpPr>
            <p:cNvPr id="74" name="Group 27"/>
            <p:cNvGrpSpPr>
              <a:grpSpLocks/>
            </p:cNvGrpSpPr>
            <p:nvPr/>
          </p:nvGrpSpPr>
          <p:grpSpPr bwMode="auto">
            <a:xfrm>
              <a:off x="1973" y="1706"/>
              <a:ext cx="1451" cy="1451"/>
              <a:chOff x="4195" y="2750"/>
              <a:chExt cx="1134" cy="993"/>
            </a:xfrm>
          </p:grpSpPr>
          <p:grpSp>
            <p:nvGrpSpPr>
              <p:cNvPr id="76" name="Group 28"/>
              <p:cNvGrpSpPr>
                <a:grpSpLocks/>
              </p:cNvGrpSpPr>
              <p:nvPr/>
            </p:nvGrpSpPr>
            <p:grpSpPr bwMode="auto">
              <a:xfrm>
                <a:off x="4195" y="2750"/>
                <a:ext cx="1134" cy="993"/>
                <a:chOff x="868" y="1477"/>
                <a:chExt cx="4251" cy="2141"/>
              </a:xfrm>
            </p:grpSpPr>
            <p:sp>
              <p:nvSpPr>
                <p:cNvPr id="79" name="Oval 29"/>
                <p:cNvSpPr>
                  <a:spLocks noChangeArrowheads="1"/>
                </p:cNvSpPr>
                <p:nvPr/>
              </p:nvSpPr>
              <p:spPr bwMode="auto">
                <a:xfrm>
                  <a:off x="868" y="1477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Oval 30"/>
                <p:cNvSpPr>
                  <a:spLocks noChangeArrowheads="1"/>
                </p:cNvSpPr>
                <p:nvPr/>
              </p:nvSpPr>
              <p:spPr bwMode="auto">
                <a:xfrm>
                  <a:off x="930" y="1480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7" name="Oval 31"/>
              <p:cNvSpPr>
                <a:spLocks noChangeArrowheads="1"/>
              </p:cNvSpPr>
              <p:nvPr/>
            </p:nvSpPr>
            <p:spPr bwMode="auto">
              <a:xfrm flipH="1">
                <a:off x="4285" y="2841"/>
                <a:ext cx="953" cy="791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Oval 32"/>
              <p:cNvSpPr>
                <a:spLocks noChangeArrowheads="1"/>
              </p:cNvSpPr>
              <p:nvPr/>
            </p:nvSpPr>
            <p:spPr bwMode="auto">
              <a:xfrm flipH="1">
                <a:off x="4375" y="2865"/>
                <a:ext cx="771" cy="52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44314"/>
                      <a:invGamma/>
                    </a:schemeClr>
                  </a:gs>
                  <a:gs pos="100000">
                    <a:schemeClr val="bg2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5" name="Rectangle 33"/>
            <p:cNvSpPr>
              <a:spLocks noChangeArrowheads="1"/>
            </p:cNvSpPr>
            <p:nvPr/>
          </p:nvSpPr>
          <p:spPr bwMode="auto">
            <a:xfrm>
              <a:off x="2206" y="2040"/>
              <a:ext cx="986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3200" b="1" baseline="-25000" dirty="0" smtClean="0">
                  <a:solidFill>
                    <a:schemeClr val="bg1"/>
                  </a:solidFill>
                  <a:ea typeface="굴림" charset="-127"/>
                </a:rPr>
                <a:t>Open Source</a:t>
              </a:r>
              <a:endParaRPr lang="en-US" sz="3200" b="1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84" name="Rectangle 19"/>
          <p:cNvSpPr>
            <a:spLocks noChangeArrowheads="1"/>
          </p:cNvSpPr>
          <p:nvPr/>
        </p:nvSpPr>
        <p:spPr bwMode="auto">
          <a:xfrm>
            <a:off x="990600" y="6096000"/>
            <a:ext cx="2056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sz="2400" b="1" baseline="-25000" dirty="0" smtClean="0">
                <a:solidFill>
                  <a:schemeClr val="bg1"/>
                </a:solidFill>
                <a:ea typeface="굴림" charset="-127"/>
              </a:rPr>
              <a:t>Arbitrary &amp; Indirect</a:t>
            </a:r>
          </a:p>
          <a:p>
            <a:pPr algn="ctr" eaLnBrk="0" hangingPunct="0"/>
            <a:r>
              <a:rPr lang="en-US" altLang="ko-KR" sz="2400" b="1" baseline="-25000" dirty="0" smtClean="0">
                <a:solidFill>
                  <a:schemeClr val="bg1"/>
                </a:solidFill>
                <a:ea typeface="굴림" charset="-127"/>
              </a:rPr>
              <a:t>Costs</a:t>
            </a:r>
            <a:endParaRPr lang="en-US" altLang="ko-KR" sz="2400" b="1" baseline="-25000" dirty="0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85" name="AutoShape 39"/>
          <p:cNvSpPr>
            <a:spLocks noChangeArrowheads="1"/>
          </p:cNvSpPr>
          <p:nvPr/>
        </p:nvSpPr>
        <p:spPr bwMode="gray">
          <a:xfrm>
            <a:off x="3733800" y="4343400"/>
            <a:ext cx="533400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en-US" altLang="ko-KR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굴림" charset="-127"/>
              </a:rPr>
              <a:t>VS.</a:t>
            </a:r>
            <a:endParaRPr kumimoji="1" lang="en-US" altLang="ko-KR" sz="2800" b="1" dirty="0">
              <a:solidFill>
                <a:schemeClr val="accent2">
                  <a:lumMod val="20000"/>
                  <a:lumOff val="80000"/>
                </a:schemeClr>
              </a:solidFill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AutoShape 2"/>
          <p:cNvSpPr>
            <a:spLocks noChangeArrowheads="1"/>
          </p:cNvSpPr>
          <p:nvPr/>
        </p:nvSpPr>
        <p:spPr bwMode="auto">
          <a:xfrm flipV="1">
            <a:off x="395288" y="2269850"/>
            <a:ext cx="1944687" cy="2200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alpha val="35001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771" name="AutoShape 3"/>
          <p:cNvSpPr>
            <a:spLocks noChangeArrowheads="1"/>
          </p:cNvSpPr>
          <p:nvPr/>
        </p:nvSpPr>
        <p:spPr bwMode="auto">
          <a:xfrm>
            <a:off x="395288" y="2300012"/>
            <a:ext cx="1944687" cy="21145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8431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772" name="Text Box 4"/>
          <p:cNvSpPr txBox="1">
            <a:spLocks noChangeArrowheads="1"/>
          </p:cNvSpPr>
          <p:nvPr/>
        </p:nvSpPr>
        <p:spPr bwMode="auto">
          <a:xfrm>
            <a:off x="544513" y="2388912"/>
            <a:ext cx="1646238" cy="203132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altLang="ko-KR" sz="1400" b="1" dirty="0" smtClean="0">
                <a:latin typeface="Verdana" pitchFamily="34" charset="0"/>
                <a:ea typeface="굴림" charset="-127"/>
              </a:rPr>
              <a:t>Reduced Privacy Concerns</a:t>
            </a:r>
            <a:endParaRPr lang="en-US" altLang="ko-KR" sz="1400" b="1" dirty="0">
              <a:latin typeface="Verdana" pitchFamily="34" charset="0"/>
              <a:ea typeface="굴림" charset="-127"/>
            </a:endParaRPr>
          </a:p>
          <a:p>
            <a:pPr eaLnBrk="0" hangingPunct="0">
              <a:buFontTx/>
              <a:buChar char="•"/>
            </a:pPr>
            <a:r>
              <a:rPr lang="en-US" altLang="ko-KR" sz="1400" b="1" dirty="0" smtClean="0">
                <a:latin typeface="Verdana" pitchFamily="34" charset="0"/>
                <a:ea typeface="굴림" charset="-127"/>
              </a:rPr>
              <a:t>Data Redundancy</a:t>
            </a:r>
            <a:endParaRPr lang="en-US" altLang="ko-KR" sz="1400" b="1" dirty="0">
              <a:latin typeface="Verdana" pitchFamily="34" charset="0"/>
              <a:ea typeface="굴림" charset="-127"/>
            </a:endParaRPr>
          </a:p>
          <a:p>
            <a:pPr eaLnBrk="0" hangingPunct="0">
              <a:buFontTx/>
              <a:buChar char="•"/>
            </a:pPr>
            <a:r>
              <a:rPr lang="en-US" altLang="ko-KR" sz="1400" b="1" dirty="0" smtClean="0">
                <a:latin typeface="Verdana" pitchFamily="34" charset="0"/>
                <a:ea typeface="굴림" charset="-127"/>
              </a:rPr>
              <a:t>Cost Reduction</a:t>
            </a:r>
          </a:p>
          <a:p>
            <a:pPr eaLnBrk="0" hangingPunct="0">
              <a:buFontTx/>
              <a:buChar char="•"/>
            </a:pPr>
            <a:r>
              <a:rPr lang="en-US" altLang="ko-KR" sz="1400" b="1" dirty="0" smtClean="0">
                <a:latin typeface="Verdana" pitchFamily="34" charset="0"/>
                <a:ea typeface="굴림" charset="-127"/>
              </a:rPr>
              <a:t>Distributed Ownership</a:t>
            </a:r>
            <a:endParaRPr lang="en-US" altLang="ko-KR" sz="1400" b="1" dirty="0">
              <a:latin typeface="Verdana" pitchFamily="34" charset="0"/>
              <a:ea typeface="굴림" charset="-127"/>
            </a:endParaRPr>
          </a:p>
        </p:txBody>
      </p:sp>
      <p:sp>
        <p:nvSpPr>
          <p:cNvPr id="288773" name="AutoShape 5"/>
          <p:cNvSpPr>
            <a:spLocks noChangeArrowheads="1"/>
          </p:cNvSpPr>
          <p:nvPr/>
        </p:nvSpPr>
        <p:spPr bwMode="auto">
          <a:xfrm flipV="1">
            <a:off x="395288" y="4933950"/>
            <a:ext cx="1944687" cy="1566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alpha val="35001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774" name="AutoShape 6"/>
          <p:cNvSpPr>
            <a:spLocks noChangeArrowheads="1"/>
          </p:cNvSpPr>
          <p:nvPr/>
        </p:nvSpPr>
        <p:spPr bwMode="auto">
          <a:xfrm>
            <a:off x="304801" y="4953000"/>
            <a:ext cx="1981200" cy="148217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8431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775" name="Text Box 7"/>
          <p:cNvSpPr txBox="1">
            <a:spLocks noChangeArrowheads="1"/>
          </p:cNvSpPr>
          <p:nvPr/>
        </p:nvSpPr>
        <p:spPr bwMode="auto">
          <a:xfrm>
            <a:off x="304800" y="5105125"/>
            <a:ext cx="1874838" cy="116185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altLang="ko-KR" sz="1400" b="1" dirty="0" smtClean="0">
                <a:latin typeface="Verdana" pitchFamily="34" charset="0"/>
                <a:ea typeface="굴림" charset="-127"/>
              </a:rPr>
              <a:t>Node Based</a:t>
            </a:r>
          </a:p>
          <a:p>
            <a:pPr eaLnBrk="0" hangingPunct="0">
              <a:buFontTx/>
              <a:buChar char="•"/>
            </a:pPr>
            <a:r>
              <a:rPr lang="en-US" altLang="ko-KR" sz="1400" b="1" dirty="0" smtClean="0">
                <a:latin typeface="Verdana" pitchFamily="34" charset="0"/>
                <a:ea typeface="굴림" charset="-127"/>
              </a:rPr>
              <a:t>Continuous</a:t>
            </a:r>
          </a:p>
          <a:p>
            <a:pPr eaLnBrk="0" hangingPunct="0">
              <a:buFontTx/>
              <a:buChar char="•"/>
            </a:pPr>
            <a:r>
              <a:rPr lang="en-US" altLang="ko-KR" sz="1350" b="1" dirty="0" smtClean="0">
                <a:latin typeface="Verdana" pitchFamily="34" charset="0"/>
                <a:ea typeface="굴림" charset="-127"/>
              </a:rPr>
              <a:t>Reconfigurable</a:t>
            </a:r>
          </a:p>
          <a:p>
            <a:pPr eaLnBrk="0" hangingPunct="0">
              <a:buFontTx/>
              <a:buChar char="•"/>
            </a:pPr>
            <a:r>
              <a:rPr lang="en-US" altLang="ko-KR" sz="1400" b="1" dirty="0" smtClean="0">
                <a:latin typeface="Verdana" pitchFamily="34" charset="0"/>
                <a:ea typeface="굴림" charset="-127"/>
              </a:rPr>
              <a:t>Full Connectivity</a:t>
            </a:r>
            <a:endParaRPr lang="en-US" altLang="ko-KR" sz="1400" b="1" dirty="0">
              <a:latin typeface="Verdana" pitchFamily="34" charset="0"/>
              <a:ea typeface="굴림" charset="-127"/>
            </a:endParaRPr>
          </a:p>
        </p:txBody>
      </p:sp>
      <p:sp>
        <p:nvSpPr>
          <p:cNvPr id="288776" name="AutoShape 8"/>
          <p:cNvSpPr>
            <a:spLocks noChangeArrowheads="1"/>
          </p:cNvSpPr>
          <p:nvPr/>
        </p:nvSpPr>
        <p:spPr bwMode="auto">
          <a:xfrm flipV="1">
            <a:off x="7086600" y="3730349"/>
            <a:ext cx="1752600" cy="2200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alpha val="35001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777" name="AutoShape 9"/>
          <p:cNvSpPr>
            <a:spLocks noChangeArrowheads="1"/>
          </p:cNvSpPr>
          <p:nvPr/>
        </p:nvSpPr>
        <p:spPr bwMode="auto">
          <a:xfrm>
            <a:off x="7086600" y="3760512"/>
            <a:ext cx="1676400" cy="21145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8431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778" name="Text Box 10"/>
          <p:cNvSpPr txBox="1">
            <a:spLocks noChangeArrowheads="1"/>
          </p:cNvSpPr>
          <p:nvPr/>
        </p:nvSpPr>
        <p:spPr bwMode="auto">
          <a:xfrm>
            <a:off x="7294563" y="4085950"/>
            <a:ext cx="1528762" cy="1600438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altLang="ko-KR" sz="1400" b="1" dirty="0" smtClean="0">
                <a:latin typeface="Verdana" pitchFamily="34" charset="0"/>
                <a:ea typeface="굴림" charset="-127"/>
              </a:rPr>
              <a:t>Connected: Users and Resources</a:t>
            </a:r>
          </a:p>
          <a:p>
            <a:pPr eaLnBrk="0" hangingPunct="0">
              <a:buFontTx/>
              <a:buChar char="•"/>
            </a:pPr>
            <a:r>
              <a:rPr lang="en-US" altLang="ko-KR" sz="1400" b="1" dirty="0" smtClean="0">
                <a:latin typeface="Verdana" pitchFamily="34" charset="0"/>
                <a:ea typeface="굴림" charset="-127"/>
              </a:rPr>
              <a:t>Cost Reduction</a:t>
            </a:r>
          </a:p>
          <a:p>
            <a:pPr eaLnBrk="0" hangingPunct="0">
              <a:buFontTx/>
              <a:buChar char="•"/>
            </a:pPr>
            <a:r>
              <a:rPr lang="en-US" altLang="ko-KR" sz="1400" b="1" dirty="0" smtClean="0">
                <a:latin typeface="Verdana" pitchFamily="34" charset="0"/>
                <a:ea typeface="굴림" charset="-127"/>
              </a:rPr>
              <a:t>Empowered Processing</a:t>
            </a:r>
            <a:endParaRPr lang="en-US" altLang="ko-KR" sz="1400" b="1" dirty="0">
              <a:latin typeface="Verdana" pitchFamily="34" charset="0"/>
              <a:ea typeface="굴림" charset="-127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 rot="-3103388">
            <a:off x="3119893" y="3317410"/>
            <a:ext cx="2785152" cy="2727706"/>
            <a:chOff x="748" y="1661"/>
            <a:chExt cx="1134" cy="1111"/>
          </a:xfrm>
        </p:grpSpPr>
        <p:sp>
          <p:nvSpPr>
            <p:cNvPr id="288783" name="Freeform 15"/>
            <p:cNvSpPr>
              <a:spLocks/>
            </p:cNvSpPr>
            <p:nvPr/>
          </p:nvSpPr>
          <p:spPr bwMode="gray">
            <a:xfrm rot="5400000">
              <a:off x="1318" y="1736"/>
              <a:ext cx="471" cy="480"/>
            </a:xfrm>
            <a:custGeom>
              <a:avLst/>
              <a:gdLst/>
              <a:ahLst/>
              <a:cxnLst>
                <a:cxn ang="0">
                  <a:pos x="0" y="1452"/>
                </a:cxn>
                <a:cxn ang="0">
                  <a:pos x="6" y="1320"/>
                </a:cxn>
                <a:cxn ang="0">
                  <a:pos x="24" y="1190"/>
                </a:cxn>
                <a:cxn ang="0">
                  <a:pos x="52" y="1066"/>
                </a:cxn>
                <a:cxn ang="0">
                  <a:pos x="90" y="946"/>
                </a:cxn>
                <a:cxn ang="0">
                  <a:pos x="140" y="830"/>
                </a:cxn>
                <a:cxn ang="0">
                  <a:pos x="198" y="718"/>
                </a:cxn>
                <a:cxn ang="0">
                  <a:pos x="264" y="614"/>
                </a:cxn>
                <a:cxn ang="0">
                  <a:pos x="340" y="516"/>
                </a:cxn>
                <a:cxn ang="0">
                  <a:pos x="424" y="424"/>
                </a:cxn>
                <a:cxn ang="0">
                  <a:pos x="516" y="342"/>
                </a:cxn>
                <a:cxn ang="0">
                  <a:pos x="612" y="266"/>
                </a:cxn>
                <a:cxn ang="0">
                  <a:pos x="718" y="198"/>
                </a:cxn>
                <a:cxn ang="0">
                  <a:pos x="828" y="140"/>
                </a:cxn>
                <a:cxn ang="0">
                  <a:pos x="942" y="90"/>
                </a:cxn>
                <a:cxn ang="0">
                  <a:pos x="1064" y="52"/>
                </a:cxn>
                <a:cxn ang="0">
                  <a:pos x="1188" y="22"/>
                </a:cxn>
                <a:cxn ang="0">
                  <a:pos x="1316" y="6"/>
                </a:cxn>
                <a:cxn ang="0">
                  <a:pos x="1448" y="0"/>
                </a:cxn>
                <a:cxn ang="0">
                  <a:pos x="1448" y="726"/>
                </a:cxn>
                <a:cxn ang="0">
                  <a:pos x="1358" y="732"/>
                </a:cxn>
                <a:cxn ang="0">
                  <a:pos x="1270" y="748"/>
                </a:cxn>
                <a:cxn ang="0">
                  <a:pos x="1186" y="774"/>
                </a:cxn>
                <a:cxn ang="0">
                  <a:pos x="1108" y="810"/>
                </a:cxn>
                <a:cxn ang="0">
                  <a:pos x="1034" y="856"/>
                </a:cxn>
                <a:cxn ang="0">
                  <a:pos x="968" y="910"/>
                </a:cxn>
                <a:cxn ang="0">
                  <a:pos x="906" y="970"/>
                </a:cxn>
                <a:cxn ang="0">
                  <a:pos x="854" y="1038"/>
                </a:cxn>
                <a:cxn ang="0">
                  <a:pos x="808" y="1110"/>
                </a:cxn>
                <a:cxn ang="0">
                  <a:pos x="772" y="1190"/>
                </a:cxn>
                <a:cxn ang="0">
                  <a:pos x="746" y="1274"/>
                </a:cxn>
                <a:cxn ang="0">
                  <a:pos x="730" y="1360"/>
                </a:cxn>
                <a:cxn ang="0">
                  <a:pos x="724" y="1452"/>
                </a:cxn>
                <a:cxn ang="0">
                  <a:pos x="0" y="1452"/>
                </a:cxn>
                <a:cxn ang="0">
                  <a:pos x="0" y="1452"/>
                </a:cxn>
              </a:cxnLst>
              <a:rect l="0" t="0" r="r" b="b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lnTo>
                    <a:pt x="0" y="1452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84" name="Freeform 16"/>
            <p:cNvSpPr>
              <a:spLocks/>
            </p:cNvSpPr>
            <p:nvPr/>
          </p:nvSpPr>
          <p:spPr bwMode="gray">
            <a:xfrm rot="7200000">
              <a:off x="1407" y="1886"/>
              <a:ext cx="472" cy="479"/>
            </a:xfrm>
            <a:custGeom>
              <a:avLst/>
              <a:gdLst/>
              <a:ahLst/>
              <a:cxnLst>
                <a:cxn ang="0">
                  <a:pos x="0" y="1452"/>
                </a:cxn>
                <a:cxn ang="0">
                  <a:pos x="6" y="1320"/>
                </a:cxn>
                <a:cxn ang="0">
                  <a:pos x="24" y="1190"/>
                </a:cxn>
                <a:cxn ang="0">
                  <a:pos x="52" y="1066"/>
                </a:cxn>
                <a:cxn ang="0">
                  <a:pos x="90" y="946"/>
                </a:cxn>
                <a:cxn ang="0">
                  <a:pos x="140" y="830"/>
                </a:cxn>
                <a:cxn ang="0">
                  <a:pos x="198" y="718"/>
                </a:cxn>
                <a:cxn ang="0">
                  <a:pos x="264" y="614"/>
                </a:cxn>
                <a:cxn ang="0">
                  <a:pos x="340" y="516"/>
                </a:cxn>
                <a:cxn ang="0">
                  <a:pos x="424" y="424"/>
                </a:cxn>
                <a:cxn ang="0">
                  <a:pos x="516" y="342"/>
                </a:cxn>
                <a:cxn ang="0">
                  <a:pos x="612" y="266"/>
                </a:cxn>
                <a:cxn ang="0">
                  <a:pos x="718" y="198"/>
                </a:cxn>
                <a:cxn ang="0">
                  <a:pos x="828" y="140"/>
                </a:cxn>
                <a:cxn ang="0">
                  <a:pos x="942" y="90"/>
                </a:cxn>
                <a:cxn ang="0">
                  <a:pos x="1064" y="52"/>
                </a:cxn>
                <a:cxn ang="0">
                  <a:pos x="1188" y="22"/>
                </a:cxn>
                <a:cxn ang="0">
                  <a:pos x="1316" y="6"/>
                </a:cxn>
                <a:cxn ang="0">
                  <a:pos x="1448" y="0"/>
                </a:cxn>
                <a:cxn ang="0">
                  <a:pos x="1448" y="726"/>
                </a:cxn>
                <a:cxn ang="0">
                  <a:pos x="1358" y="732"/>
                </a:cxn>
                <a:cxn ang="0">
                  <a:pos x="1270" y="748"/>
                </a:cxn>
                <a:cxn ang="0">
                  <a:pos x="1186" y="774"/>
                </a:cxn>
                <a:cxn ang="0">
                  <a:pos x="1108" y="810"/>
                </a:cxn>
                <a:cxn ang="0">
                  <a:pos x="1034" y="856"/>
                </a:cxn>
                <a:cxn ang="0">
                  <a:pos x="968" y="910"/>
                </a:cxn>
                <a:cxn ang="0">
                  <a:pos x="906" y="970"/>
                </a:cxn>
                <a:cxn ang="0">
                  <a:pos x="854" y="1038"/>
                </a:cxn>
                <a:cxn ang="0">
                  <a:pos x="808" y="1110"/>
                </a:cxn>
                <a:cxn ang="0">
                  <a:pos x="772" y="1190"/>
                </a:cxn>
                <a:cxn ang="0">
                  <a:pos x="746" y="1274"/>
                </a:cxn>
                <a:cxn ang="0">
                  <a:pos x="730" y="1360"/>
                </a:cxn>
                <a:cxn ang="0">
                  <a:pos x="724" y="1452"/>
                </a:cxn>
                <a:cxn ang="0">
                  <a:pos x="0" y="1452"/>
                </a:cxn>
                <a:cxn ang="0">
                  <a:pos x="0" y="1452"/>
                </a:cxn>
              </a:cxnLst>
              <a:rect l="0" t="0" r="r" b="b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lnTo>
                    <a:pt x="0" y="145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85" name="AutoShape 17"/>
            <p:cNvSpPr>
              <a:spLocks noChangeArrowheads="1"/>
            </p:cNvSpPr>
            <p:nvPr/>
          </p:nvSpPr>
          <p:spPr bwMode="gray">
            <a:xfrm rot="23400000">
              <a:off x="1433" y="2205"/>
              <a:ext cx="404" cy="25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786" name="Freeform 18"/>
            <p:cNvSpPr>
              <a:spLocks/>
            </p:cNvSpPr>
            <p:nvPr/>
          </p:nvSpPr>
          <p:spPr bwMode="gray">
            <a:xfrm rot="12600000">
              <a:off x="1161" y="2299"/>
              <a:ext cx="478" cy="473"/>
            </a:xfrm>
            <a:custGeom>
              <a:avLst/>
              <a:gdLst/>
              <a:ahLst/>
              <a:cxnLst>
                <a:cxn ang="0">
                  <a:pos x="0" y="1452"/>
                </a:cxn>
                <a:cxn ang="0">
                  <a:pos x="6" y="1320"/>
                </a:cxn>
                <a:cxn ang="0">
                  <a:pos x="24" y="1190"/>
                </a:cxn>
                <a:cxn ang="0">
                  <a:pos x="52" y="1066"/>
                </a:cxn>
                <a:cxn ang="0">
                  <a:pos x="90" y="946"/>
                </a:cxn>
                <a:cxn ang="0">
                  <a:pos x="140" y="830"/>
                </a:cxn>
                <a:cxn ang="0">
                  <a:pos x="198" y="718"/>
                </a:cxn>
                <a:cxn ang="0">
                  <a:pos x="264" y="614"/>
                </a:cxn>
                <a:cxn ang="0">
                  <a:pos x="340" y="516"/>
                </a:cxn>
                <a:cxn ang="0">
                  <a:pos x="424" y="424"/>
                </a:cxn>
                <a:cxn ang="0">
                  <a:pos x="516" y="342"/>
                </a:cxn>
                <a:cxn ang="0">
                  <a:pos x="612" y="266"/>
                </a:cxn>
                <a:cxn ang="0">
                  <a:pos x="718" y="198"/>
                </a:cxn>
                <a:cxn ang="0">
                  <a:pos x="828" y="140"/>
                </a:cxn>
                <a:cxn ang="0">
                  <a:pos x="942" y="90"/>
                </a:cxn>
                <a:cxn ang="0">
                  <a:pos x="1064" y="52"/>
                </a:cxn>
                <a:cxn ang="0">
                  <a:pos x="1188" y="22"/>
                </a:cxn>
                <a:cxn ang="0">
                  <a:pos x="1316" y="6"/>
                </a:cxn>
                <a:cxn ang="0">
                  <a:pos x="1448" y="0"/>
                </a:cxn>
                <a:cxn ang="0">
                  <a:pos x="1448" y="726"/>
                </a:cxn>
                <a:cxn ang="0">
                  <a:pos x="1358" y="732"/>
                </a:cxn>
                <a:cxn ang="0">
                  <a:pos x="1270" y="748"/>
                </a:cxn>
                <a:cxn ang="0">
                  <a:pos x="1186" y="774"/>
                </a:cxn>
                <a:cxn ang="0">
                  <a:pos x="1108" y="810"/>
                </a:cxn>
                <a:cxn ang="0">
                  <a:pos x="1034" y="856"/>
                </a:cxn>
                <a:cxn ang="0">
                  <a:pos x="968" y="910"/>
                </a:cxn>
                <a:cxn ang="0">
                  <a:pos x="906" y="970"/>
                </a:cxn>
                <a:cxn ang="0">
                  <a:pos x="854" y="1038"/>
                </a:cxn>
                <a:cxn ang="0">
                  <a:pos x="808" y="1110"/>
                </a:cxn>
                <a:cxn ang="0">
                  <a:pos x="772" y="1190"/>
                </a:cxn>
                <a:cxn ang="0">
                  <a:pos x="746" y="1274"/>
                </a:cxn>
                <a:cxn ang="0">
                  <a:pos x="730" y="1360"/>
                </a:cxn>
                <a:cxn ang="0">
                  <a:pos x="724" y="1452"/>
                </a:cxn>
                <a:cxn ang="0">
                  <a:pos x="0" y="1452"/>
                </a:cxn>
                <a:cxn ang="0">
                  <a:pos x="0" y="1452"/>
                </a:cxn>
              </a:cxnLst>
              <a:rect l="0" t="0" r="r" b="b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lnTo>
                    <a:pt x="0" y="1452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87" name="Freeform 19"/>
            <p:cNvSpPr>
              <a:spLocks/>
            </p:cNvSpPr>
            <p:nvPr/>
          </p:nvSpPr>
          <p:spPr bwMode="gray">
            <a:xfrm rot="14400000">
              <a:off x="990" y="2296"/>
              <a:ext cx="472" cy="479"/>
            </a:xfrm>
            <a:custGeom>
              <a:avLst/>
              <a:gdLst/>
              <a:ahLst/>
              <a:cxnLst>
                <a:cxn ang="0">
                  <a:pos x="0" y="1452"/>
                </a:cxn>
                <a:cxn ang="0">
                  <a:pos x="6" y="1320"/>
                </a:cxn>
                <a:cxn ang="0">
                  <a:pos x="24" y="1190"/>
                </a:cxn>
                <a:cxn ang="0">
                  <a:pos x="52" y="1066"/>
                </a:cxn>
                <a:cxn ang="0">
                  <a:pos x="90" y="946"/>
                </a:cxn>
                <a:cxn ang="0">
                  <a:pos x="140" y="830"/>
                </a:cxn>
                <a:cxn ang="0">
                  <a:pos x="198" y="718"/>
                </a:cxn>
                <a:cxn ang="0">
                  <a:pos x="264" y="614"/>
                </a:cxn>
                <a:cxn ang="0">
                  <a:pos x="340" y="516"/>
                </a:cxn>
                <a:cxn ang="0">
                  <a:pos x="424" y="424"/>
                </a:cxn>
                <a:cxn ang="0">
                  <a:pos x="516" y="342"/>
                </a:cxn>
                <a:cxn ang="0">
                  <a:pos x="612" y="266"/>
                </a:cxn>
                <a:cxn ang="0">
                  <a:pos x="718" y="198"/>
                </a:cxn>
                <a:cxn ang="0">
                  <a:pos x="828" y="140"/>
                </a:cxn>
                <a:cxn ang="0">
                  <a:pos x="942" y="90"/>
                </a:cxn>
                <a:cxn ang="0">
                  <a:pos x="1064" y="52"/>
                </a:cxn>
                <a:cxn ang="0">
                  <a:pos x="1188" y="22"/>
                </a:cxn>
                <a:cxn ang="0">
                  <a:pos x="1316" y="6"/>
                </a:cxn>
                <a:cxn ang="0">
                  <a:pos x="1448" y="0"/>
                </a:cxn>
                <a:cxn ang="0">
                  <a:pos x="1448" y="726"/>
                </a:cxn>
                <a:cxn ang="0">
                  <a:pos x="1358" y="732"/>
                </a:cxn>
                <a:cxn ang="0">
                  <a:pos x="1270" y="748"/>
                </a:cxn>
                <a:cxn ang="0">
                  <a:pos x="1186" y="774"/>
                </a:cxn>
                <a:cxn ang="0">
                  <a:pos x="1108" y="810"/>
                </a:cxn>
                <a:cxn ang="0">
                  <a:pos x="1034" y="856"/>
                </a:cxn>
                <a:cxn ang="0">
                  <a:pos x="968" y="910"/>
                </a:cxn>
                <a:cxn ang="0">
                  <a:pos x="906" y="970"/>
                </a:cxn>
                <a:cxn ang="0">
                  <a:pos x="854" y="1038"/>
                </a:cxn>
                <a:cxn ang="0">
                  <a:pos x="808" y="1110"/>
                </a:cxn>
                <a:cxn ang="0">
                  <a:pos x="772" y="1190"/>
                </a:cxn>
                <a:cxn ang="0">
                  <a:pos x="746" y="1274"/>
                </a:cxn>
                <a:cxn ang="0">
                  <a:pos x="730" y="1360"/>
                </a:cxn>
                <a:cxn ang="0">
                  <a:pos x="724" y="1452"/>
                </a:cxn>
                <a:cxn ang="0">
                  <a:pos x="0" y="1452"/>
                </a:cxn>
                <a:cxn ang="0">
                  <a:pos x="0" y="1452"/>
                </a:cxn>
              </a:cxnLst>
              <a:rect l="0" t="0" r="r" b="b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lnTo>
                    <a:pt x="0" y="1452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88" name="AutoShape 20"/>
            <p:cNvSpPr>
              <a:spLocks noChangeArrowheads="1"/>
            </p:cNvSpPr>
            <p:nvPr/>
          </p:nvSpPr>
          <p:spPr bwMode="gray">
            <a:xfrm rot="30600000">
              <a:off x="823" y="2299"/>
              <a:ext cx="404" cy="23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789" name="Freeform 21"/>
            <p:cNvSpPr>
              <a:spLocks/>
            </p:cNvSpPr>
            <p:nvPr/>
          </p:nvSpPr>
          <p:spPr bwMode="gray">
            <a:xfrm rot="19800000">
              <a:off x="748" y="1889"/>
              <a:ext cx="478" cy="473"/>
            </a:xfrm>
            <a:custGeom>
              <a:avLst/>
              <a:gdLst/>
              <a:ahLst/>
              <a:cxnLst>
                <a:cxn ang="0">
                  <a:pos x="0" y="1452"/>
                </a:cxn>
                <a:cxn ang="0">
                  <a:pos x="6" y="1320"/>
                </a:cxn>
                <a:cxn ang="0">
                  <a:pos x="24" y="1190"/>
                </a:cxn>
                <a:cxn ang="0">
                  <a:pos x="52" y="1066"/>
                </a:cxn>
                <a:cxn ang="0">
                  <a:pos x="90" y="946"/>
                </a:cxn>
                <a:cxn ang="0">
                  <a:pos x="140" y="830"/>
                </a:cxn>
                <a:cxn ang="0">
                  <a:pos x="198" y="718"/>
                </a:cxn>
                <a:cxn ang="0">
                  <a:pos x="264" y="614"/>
                </a:cxn>
                <a:cxn ang="0">
                  <a:pos x="340" y="516"/>
                </a:cxn>
                <a:cxn ang="0">
                  <a:pos x="424" y="424"/>
                </a:cxn>
                <a:cxn ang="0">
                  <a:pos x="516" y="342"/>
                </a:cxn>
                <a:cxn ang="0">
                  <a:pos x="612" y="266"/>
                </a:cxn>
                <a:cxn ang="0">
                  <a:pos x="718" y="198"/>
                </a:cxn>
                <a:cxn ang="0">
                  <a:pos x="828" y="140"/>
                </a:cxn>
                <a:cxn ang="0">
                  <a:pos x="942" y="90"/>
                </a:cxn>
                <a:cxn ang="0">
                  <a:pos x="1064" y="52"/>
                </a:cxn>
                <a:cxn ang="0">
                  <a:pos x="1188" y="22"/>
                </a:cxn>
                <a:cxn ang="0">
                  <a:pos x="1316" y="6"/>
                </a:cxn>
                <a:cxn ang="0">
                  <a:pos x="1448" y="0"/>
                </a:cxn>
                <a:cxn ang="0">
                  <a:pos x="1448" y="726"/>
                </a:cxn>
                <a:cxn ang="0">
                  <a:pos x="1358" y="732"/>
                </a:cxn>
                <a:cxn ang="0">
                  <a:pos x="1270" y="748"/>
                </a:cxn>
                <a:cxn ang="0">
                  <a:pos x="1186" y="774"/>
                </a:cxn>
                <a:cxn ang="0">
                  <a:pos x="1108" y="810"/>
                </a:cxn>
                <a:cxn ang="0">
                  <a:pos x="1034" y="856"/>
                </a:cxn>
                <a:cxn ang="0">
                  <a:pos x="968" y="910"/>
                </a:cxn>
                <a:cxn ang="0">
                  <a:pos x="906" y="970"/>
                </a:cxn>
                <a:cxn ang="0">
                  <a:pos x="854" y="1038"/>
                </a:cxn>
                <a:cxn ang="0">
                  <a:pos x="808" y="1110"/>
                </a:cxn>
                <a:cxn ang="0">
                  <a:pos x="772" y="1190"/>
                </a:cxn>
                <a:cxn ang="0">
                  <a:pos x="746" y="1274"/>
                </a:cxn>
                <a:cxn ang="0">
                  <a:pos x="730" y="1360"/>
                </a:cxn>
                <a:cxn ang="0">
                  <a:pos x="724" y="1452"/>
                </a:cxn>
                <a:cxn ang="0">
                  <a:pos x="0" y="1452"/>
                </a:cxn>
                <a:cxn ang="0">
                  <a:pos x="0" y="1452"/>
                </a:cxn>
              </a:cxnLst>
              <a:rect l="0" t="0" r="r" b="b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lnTo>
                    <a:pt x="0" y="145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90" name="Freeform 22"/>
            <p:cNvSpPr>
              <a:spLocks/>
            </p:cNvSpPr>
            <p:nvPr/>
          </p:nvSpPr>
          <p:spPr bwMode="gray">
            <a:xfrm>
              <a:off x="835" y="1739"/>
              <a:ext cx="478" cy="473"/>
            </a:xfrm>
            <a:custGeom>
              <a:avLst/>
              <a:gdLst/>
              <a:ahLst/>
              <a:cxnLst>
                <a:cxn ang="0">
                  <a:pos x="0" y="1452"/>
                </a:cxn>
                <a:cxn ang="0">
                  <a:pos x="6" y="1320"/>
                </a:cxn>
                <a:cxn ang="0">
                  <a:pos x="24" y="1190"/>
                </a:cxn>
                <a:cxn ang="0">
                  <a:pos x="52" y="1066"/>
                </a:cxn>
                <a:cxn ang="0">
                  <a:pos x="90" y="946"/>
                </a:cxn>
                <a:cxn ang="0">
                  <a:pos x="140" y="830"/>
                </a:cxn>
                <a:cxn ang="0">
                  <a:pos x="198" y="718"/>
                </a:cxn>
                <a:cxn ang="0">
                  <a:pos x="264" y="614"/>
                </a:cxn>
                <a:cxn ang="0">
                  <a:pos x="340" y="516"/>
                </a:cxn>
                <a:cxn ang="0">
                  <a:pos x="424" y="424"/>
                </a:cxn>
                <a:cxn ang="0">
                  <a:pos x="516" y="342"/>
                </a:cxn>
                <a:cxn ang="0">
                  <a:pos x="612" y="266"/>
                </a:cxn>
                <a:cxn ang="0">
                  <a:pos x="718" y="198"/>
                </a:cxn>
                <a:cxn ang="0">
                  <a:pos x="828" y="140"/>
                </a:cxn>
                <a:cxn ang="0">
                  <a:pos x="942" y="90"/>
                </a:cxn>
                <a:cxn ang="0">
                  <a:pos x="1064" y="52"/>
                </a:cxn>
                <a:cxn ang="0">
                  <a:pos x="1188" y="22"/>
                </a:cxn>
                <a:cxn ang="0">
                  <a:pos x="1316" y="6"/>
                </a:cxn>
                <a:cxn ang="0">
                  <a:pos x="1448" y="0"/>
                </a:cxn>
                <a:cxn ang="0">
                  <a:pos x="1448" y="726"/>
                </a:cxn>
                <a:cxn ang="0">
                  <a:pos x="1358" y="732"/>
                </a:cxn>
                <a:cxn ang="0">
                  <a:pos x="1270" y="748"/>
                </a:cxn>
                <a:cxn ang="0">
                  <a:pos x="1186" y="774"/>
                </a:cxn>
                <a:cxn ang="0">
                  <a:pos x="1108" y="810"/>
                </a:cxn>
                <a:cxn ang="0">
                  <a:pos x="1034" y="856"/>
                </a:cxn>
                <a:cxn ang="0">
                  <a:pos x="968" y="910"/>
                </a:cxn>
                <a:cxn ang="0">
                  <a:pos x="906" y="970"/>
                </a:cxn>
                <a:cxn ang="0">
                  <a:pos x="854" y="1038"/>
                </a:cxn>
                <a:cxn ang="0">
                  <a:pos x="808" y="1110"/>
                </a:cxn>
                <a:cxn ang="0">
                  <a:pos x="772" y="1190"/>
                </a:cxn>
                <a:cxn ang="0">
                  <a:pos x="746" y="1274"/>
                </a:cxn>
                <a:cxn ang="0">
                  <a:pos x="730" y="1360"/>
                </a:cxn>
                <a:cxn ang="0">
                  <a:pos x="724" y="1452"/>
                </a:cxn>
                <a:cxn ang="0">
                  <a:pos x="0" y="1452"/>
                </a:cxn>
                <a:cxn ang="0">
                  <a:pos x="0" y="1452"/>
                </a:cxn>
              </a:cxnLst>
              <a:rect l="0" t="0" r="r" b="b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lnTo>
                    <a:pt x="0" y="145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91" name="AutoShape 23"/>
            <p:cNvSpPr>
              <a:spLocks noChangeArrowheads="1"/>
            </p:cNvSpPr>
            <p:nvPr/>
          </p:nvSpPr>
          <p:spPr bwMode="gray">
            <a:xfrm rot="16200000">
              <a:off x="1057" y="1730"/>
              <a:ext cx="399" cy="261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124075" y="2557187"/>
            <a:ext cx="1800225" cy="1576388"/>
            <a:chOff x="431" y="2750"/>
            <a:chExt cx="1134" cy="993"/>
          </a:xfrm>
        </p:grpSpPr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431" y="2750"/>
              <a:ext cx="1134" cy="993"/>
              <a:chOff x="431" y="2750"/>
              <a:chExt cx="1134" cy="993"/>
            </a:xfrm>
          </p:grpSpPr>
          <p:grpSp>
            <p:nvGrpSpPr>
              <p:cNvPr id="5" name="Group 26"/>
              <p:cNvGrpSpPr>
                <a:grpSpLocks/>
              </p:cNvGrpSpPr>
              <p:nvPr/>
            </p:nvGrpSpPr>
            <p:grpSpPr bwMode="auto">
              <a:xfrm>
                <a:off x="431" y="2750"/>
                <a:ext cx="1134" cy="993"/>
                <a:chOff x="868" y="1477"/>
                <a:chExt cx="4251" cy="2141"/>
              </a:xfrm>
            </p:grpSpPr>
            <p:sp>
              <p:nvSpPr>
                <p:cNvPr id="288795" name="Oval 27"/>
                <p:cNvSpPr>
                  <a:spLocks noChangeArrowheads="1"/>
                </p:cNvSpPr>
                <p:nvPr/>
              </p:nvSpPr>
              <p:spPr bwMode="auto">
                <a:xfrm>
                  <a:off x="868" y="1477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796" name="Oval 28"/>
                <p:cNvSpPr>
                  <a:spLocks noChangeArrowheads="1"/>
                </p:cNvSpPr>
                <p:nvPr/>
              </p:nvSpPr>
              <p:spPr bwMode="auto">
                <a:xfrm>
                  <a:off x="930" y="1480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8797" name="Oval 29"/>
              <p:cNvSpPr>
                <a:spLocks noChangeArrowheads="1"/>
              </p:cNvSpPr>
              <p:nvPr/>
            </p:nvSpPr>
            <p:spPr bwMode="auto">
              <a:xfrm flipH="1">
                <a:off x="522" y="2840"/>
                <a:ext cx="953" cy="798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8798" name="Oval 30"/>
              <p:cNvSpPr>
                <a:spLocks noChangeArrowheads="1"/>
              </p:cNvSpPr>
              <p:nvPr/>
            </p:nvSpPr>
            <p:spPr bwMode="auto">
              <a:xfrm flipH="1">
                <a:off x="611" y="2862"/>
                <a:ext cx="771" cy="5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5686"/>
                      <a:invGamma/>
                    </a:schemeClr>
                  </a:gs>
                  <a:gs pos="100000">
                    <a:schemeClr val="accent2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88799" name="Rectangle 31"/>
            <p:cNvSpPr>
              <a:spLocks noChangeArrowheads="1"/>
            </p:cNvSpPr>
            <p:nvPr/>
          </p:nvSpPr>
          <p:spPr bwMode="auto">
            <a:xfrm>
              <a:off x="612" y="3067"/>
              <a:ext cx="7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ko-KR" sz="2800" b="1" baseline="-25000" dirty="0" smtClean="0">
                  <a:solidFill>
                    <a:schemeClr val="bg1"/>
                  </a:solidFill>
                  <a:ea typeface="굴림" charset="-127"/>
                </a:rPr>
                <a:t>Storage</a:t>
              </a:r>
              <a:endParaRPr lang="en-US" sz="2800" b="1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2124075" y="5029200"/>
            <a:ext cx="1800225" cy="1576387"/>
            <a:chOff x="1111" y="1394"/>
            <a:chExt cx="1134" cy="993"/>
          </a:xfrm>
        </p:grpSpPr>
        <p:grpSp>
          <p:nvGrpSpPr>
            <p:cNvPr id="10" name="Group 41"/>
            <p:cNvGrpSpPr>
              <a:grpSpLocks/>
            </p:cNvGrpSpPr>
            <p:nvPr/>
          </p:nvGrpSpPr>
          <p:grpSpPr bwMode="auto">
            <a:xfrm>
              <a:off x="1111" y="1394"/>
              <a:ext cx="1134" cy="993"/>
              <a:chOff x="2336" y="3117"/>
              <a:chExt cx="1134" cy="993"/>
            </a:xfrm>
          </p:grpSpPr>
          <p:grpSp>
            <p:nvGrpSpPr>
              <p:cNvPr id="11" name="Group 42"/>
              <p:cNvGrpSpPr>
                <a:grpSpLocks/>
              </p:cNvGrpSpPr>
              <p:nvPr/>
            </p:nvGrpSpPr>
            <p:grpSpPr bwMode="auto">
              <a:xfrm>
                <a:off x="2336" y="3117"/>
                <a:ext cx="1134" cy="993"/>
                <a:chOff x="868" y="1477"/>
                <a:chExt cx="4251" cy="2141"/>
              </a:xfrm>
            </p:grpSpPr>
            <p:sp>
              <p:nvSpPr>
                <p:cNvPr id="288811" name="Oval 43"/>
                <p:cNvSpPr>
                  <a:spLocks noChangeArrowheads="1"/>
                </p:cNvSpPr>
                <p:nvPr/>
              </p:nvSpPr>
              <p:spPr bwMode="auto">
                <a:xfrm>
                  <a:off x="868" y="1477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812" name="Oval 44"/>
                <p:cNvSpPr>
                  <a:spLocks noChangeArrowheads="1"/>
                </p:cNvSpPr>
                <p:nvPr/>
              </p:nvSpPr>
              <p:spPr bwMode="auto">
                <a:xfrm>
                  <a:off x="930" y="1480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8813" name="Oval 45"/>
              <p:cNvSpPr>
                <a:spLocks noChangeArrowheads="1"/>
              </p:cNvSpPr>
              <p:nvPr/>
            </p:nvSpPr>
            <p:spPr bwMode="auto">
              <a:xfrm flipH="1">
                <a:off x="2427" y="3208"/>
                <a:ext cx="953" cy="79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8814" name="Oval 46"/>
              <p:cNvSpPr>
                <a:spLocks noChangeArrowheads="1"/>
              </p:cNvSpPr>
              <p:nvPr/>
            </p:nvSpPr>
            <p:spPr bwMode="auto">
              <a:xfrm flipH="1">
                <a:off x="2515" y="3229"/>
                <a:ext cx="771" cy="5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42353"/>
                      <a:invGamma/>
                    </a:schemeClr>
                  </a:gs>
                  <a:gs pos="100000">
                    <a:schemeClr val="accent1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88815" name="Rectangle 47"/>
            <p:cNvSpPr>
              <a:spLocks noChangeArrowheads="1"/>
            </p:cNvSpPr>
            <p:nvPr/>
          </p:nvSpPr>
          <p:spPr bwMode="auto">
            <a:xfrm>
              <a:off x="1134" y="1479"/>
              <a:ext cx="1087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800" b="1" baseline="-25000" dirty="0" smtClean="0">
                  <a:solidFill>
                    <a:schemeClr val="bg2"/>
                  </a:solidFill>
                  <a:ea typeface="굴림" charset="-127"/>
                </a:rPr>
                <a:t>MESH</a:t>
              </a:r>
            </a:p>
            <a:p>
              <a:pPr algn="ctr"/>
              <a:r>
                <a:rPr lang="en-US" altLang="ko-KR" sz="2800" b="1" baseline="-25000" dirty="0" smtClean="0">
                  <a:solidFill>
                    <a:schemeClr val="bg1"/>
                  </a:solidFill>
                  <a:ea typeface="굴림" charset="-127"/>
                </a:rPr>
                <a:t>Network</a:t>
              </a:r>
            </a:p>
            <a:p>
              <a:pPr algn="ctr"/>
              <a:r>
                <a:rPr lang="en-US" sz="2500" b="1" baseline="-25000" dirty="0" smtClean="0">
                  <a:solidFill>
                    <a:schemeClr val="bg1"/>
                  </a:solidFill>
                  <a:ea typeface="굴림" charset="-127"/>
                </a:rPr>
                <a:t>Infrastructure</a:t>
              </a:r>
              <a:endParaRPr lang="en-US" sz="2500" b="1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48"/>
          <p:cNvGrpSpPr>
            <a:grpSpLocks/>
          </p:cNvGrpSpPr>
          <p:nvPr/>
        </p:nvGrpSpPr>
        <p:grpSpPr bwMode="auto">
          <a:xfrm>
            <a:off x="5486400" y="4065312"/>
            <a:ext cx="1800225" cy="1576388"/>
            <a:chOff x="4195" y="2750"/>
            <a:chExt cx="1134" cy="993"/>
          </a:xfrm>
        </p:grpSpPr>
        <p:grpSp>
          <p:nvGrpSpPr>
            <p:cNvPr id="13" name="Group 49"/>
            <p:cNvGrpSpPr>
              <a:grpSpLocks/>
            </p:cNvGrpSpPr>
            <p:nvPr/>
          </p:nvGrpSpPr>
          <p:grpSpPr bwMode="auto">
            <a:xfrm>
              <a:off x="4195" y="2750"/>
              <a:ext cx="1134" cy="993"/>
              <a:chOff x="4195" y="2750"/>
              <a:chExt cx="1134" cy="993"/>
            </a:xfrm>
          </p:grpSpPr>
          <p:grpSp>
            <p:nvGrpSpPr>
              <p:cNvPr id="14" name="Group 50"/>
              <p:cNvGrpSpPr>
                <a:grpSpLocks/>
              </p:cNvGrpSpPr>
              <p:nvPr/>
            </p:nvGrpSpPr>
            <p:grpSpPr bwMode="auto">
              <a:xfrm>
                <a:off x="4195" y="2750"/>
                <a:ext cx="1134" cy="993"/>
                <a:chOff x="868" y="1477"/>
                <a:chExt cx="4251" cy="2141"/>
              </a:xfrm>
            </p:grpSpPr>
            <p:sp>
              <p:nvSpPr>
                <p:cNvPr id="288819" name="Oval 51"/>
                <p:cNvSpPr>
                  <a:spLocks noChangeArrowheads="1"/>
                </p:cNvSpPr>
                <p:nvPr/>
              </p:nvSpPr>
              <p:spPr bwMode="auto">
                <a:xfrm>
                  <a:off x="868" y="1477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820" name="Oval 52"/>
                <p:cNvSpPr>
                  <a:spLocks noChangeArrowheads="1"/>
                </p:cNvSpPr>
                <p:nvPr/>
              </p:nvSpPr>
              <p:spPr bwMode="auto">
                <a:xfrm>
                  <a:off x="930" y="1480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8821" name="Oval 53"/>
              <p:cNvSpPr>
                <a:spLocks noChangeArrowheads="1"/>
              </p:cNvSpPr>
              <p:nvPr/>
            </p:nvSpPr>
            <p:spPr bwMode="auto">
              <a:xfrm flipH="1">
                <a:off x="4285" y="2841"/>
                <a:ext cx="953" cy="791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8822" name="Oval 54"/>
              <p:cNvSpPr>
                <a:spLocks noChangeArrowheads="1"/>
              </p:cNvSpPr>
              <p:nvPr/>
            </p:nvSpPr>
            <p:spPr bwMode="auto">
              <a:xfrm flipH="1">
                <a:off x="4375" y="2865"/>
                <a:ext cx="771" cy="52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35686"/>
                      <a:invGamma/>
                    </a:schemeClr>
                  </a:gs>
                  <a:gs pos="100000">
                    <a:schemeClr val="hlink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88823" name="Rectangle 55"/>
            <p:cNvSpPr>
              <a:spLocks noChangeArrowheads="1"/>
            </p:cNvSpPr>
            <p:nvPr/>
          </p:nvSpPr>
          <p:spPr bwMode="auto">
            <a:xfrm>
              <a:off x="4211" y="3067"/>
              <a:ext cx="1103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800" b="1" baseline="-25000" dirty="0" smtClean="0">
                  <a:solidFill>
                    <a:schemeClr val="bg1"/>
                  </a:solidFill>
                  <a:ea typeface="굴림" charset="-127"/>
                </a:rPr>
                <a:t>Computing</a:t>
              </a:r>
              <a:endParaRPr lang="en-US" sz="2800" b="1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68" name="Rectangle 67"/>
          <p:cNvSpPr/>
          <p:nvPr/>
        </p:nvSpPr>
        <p:spPr>
          <a:xfrm>
            <a:off x="3429000" y="4570137"/>
            <a:ext cx="1981200" cy="3619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3352800" y="4390749"/>
            <a:ext cx="21812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b="1" baseline="-25000" dirty="0" smtClean="0">
                <a:solidFill>
                  <a:schemeClr val="bg1"/>
                </a:solidFill>
                <a:ea typeface="굴림" charset="-127"/>
              </a:rPr>
              <a:t>Distributed:</a:t>
            </a:r>
            <a:endParaRPr lang="en-US" sz="3600" b="1" baseline="-25000" dirty="0">
              <a:solidFill>
                <a:schemeClr val="bg1"/>
              </a:solidFill>
            </a:endParaRPr>
          </a:p>
        </p:txBody>
      </p:sp>
      <p:sp>
        <p:nvSpPr>
          <p:cNvPr id="76" name="AutoShape 40"/>
          <p:cNvSpPr>
            <a:spLocks noChangeArrowheads="1"/>
          </p:cNvSpPr>
          <p:nvPr/>
        </p:nvSpPr>
        <p:spPr bwMode="gray">
          <a:xfrm>
            <a:off x="1066800" y="1447800"/>
            <a:ext cx="3600450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en-US" altLang="ko-KR" b="1" dirty="0" smtClean="0">
                <a:ea typeface="굴림" charset="-127"/>
              </a:rPr>
              <a:t>Centralization vs. </a:t>
            </a:r>
            <a:r>
              <a:rPr kumimoji="1" lang="en-US" altLang="ko-KR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굴림" charset="-127"/>
              </a:rPr>
              <a:t>Distribution </a:t>
            </a:r>
            <a:r>
              <a:rPr kumimoji="1" lang="en-US" altLang="ko-KR" sz="1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굴림" charset="-127"/>
              </a:rPr>
              <a:t>(MESH)</a:t>
            </a:r>
            <a:endParaRPr kumimoji="1" lang="en-US" altLang="ko-KR" sz="1200" b="1" dirty="0">
              <a:solidFill>
                <a:schemeClr val="accent2">
                  <a:lumMod val="20000"/>
                  <a:lumOff val="80000"/>
                </a:schemeClr>
              </a:solidFill>
              <a:ea typeface="굴림" charset="-127"/>
            </a:endParaRPr>
          </a:p>
        </p:txBody>
      </p:sp>
      <p:sp>
        <p:nvSpPr>
          <p:cNvPr id="77" name="Rectangle 55"/>
          <p:cNvSpPr>
            <a:spLocks noChangeArrowheads="1"/>
          </p:cNvSpPr>
          <p:nvPr/>
        </p:nvSpPr>
        <p:spPr bwMode="auto">
          <a:xfrm>
            <a:off x="260350" y="1843087"/>
            <a:ext cx="4894263" cy="730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Oval 56"/>
          <p:cNvSpPr>
            <a:spLocks noChangeArrowheads="1"/>
          </p:cNvSpPr>
          <p:nvPr/>
        </p:nvSpPr>
        <p:spPr bwMode="auto">
          <a:xfrm>
            <a:off x="692150" y="1627187"/>
            <a:ext cx="504825" cy="504825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57"/>
          <p:cNvSpPr>
            <a:spLocks noChangeArrowheads="1"/>
          </p:cNvSpPr>
          <p:nvPr/>
        </p:nvSpPr>
        <p:spPr bwMode="auto">
          <a:xfrm>
            <a:off x="115888" y="1771650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Oval 58"/>
          <p:cNvSpPr>
            <a:spLocks noChangeArrowheads="1"/>
          </p:cNvSpPr>
          <p:nvPr/>
        </p:nvSpPr>
        <p:spPr bwMode="auto">
          <a:xfrm>
            <a:off x="5084763" y="1771650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AutoShape 59"/>
          <p:cNvSpPr>
            <a:spLocks noChangeArrowheads="1"/>
          </p:cNvSpPr>
          <p:nvPr/>
        </p:nvSpPr>
        <p:spPr bwMode="gray">
          <a:xfrm>
            <a:off x="693738" y="1643062"/>
            <a:ext cx="504825" cy="47307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1"/>
            <a:r>
              <a:rPr kumimoji="1" lang="en-US" altLang="ko-KR" b="1">
                <a:solidFill>
                  <a:schemeClr val="bg1"/>
                </a:solidFill>
                <a:ea typeface="굴림" charset="-127"/>
              </a:rPr>
              <a:t>2</a:t>
            </a:r>
          </a:p>
        </p:txBody>
      </p:sp>
      <p:sp>
        <p:nvSpPr>
          <p:cNvPr id="82" name="AutoShape 60"/>
          <p:cNvSpPr>
            <a:spLocks noChangeArrowheads="1"/>
          </p:cNvSpPr>
          <p:nvPr/>
        </p:nvSpPr>
        <p:spPr bwMode="auto">
          <a:xfrm>
            <a:off x="730250" y="1663700"/>
            <a:ext cx="431800" cy="431800"/>
          </a:xfrm>
          <a:custGeom>
            <a:avLst/>
            <a:gdLst>
              <a:gd name="G0" fmla="+- 4685 0 0"/>
              <a:gd name="G1" fmla="+- 21600 0 4685"/>
              <a:gd name="G2" fmla="+- 21600 0 468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685" y="10800"/>
                </a:moveTo>
                <a:cubicBezTo>
                  <a:pt x="4685" y="14177"/>
                  <a:pt x="7423" y="16915"/>
                  <a:pt x="10800" y="16915"/>
                </a:cubicBezTo>
                <a:cubicBezTo>
                  <a:pt x="14177" y="16915"/>
                  <a:pt x="16915" y="14177"/>
                  <a:pt x="16915" y="10800"/>
                </a:cubicBezTo>
                <a:cubicBezTo>
                  <a:pt x="16915" y="7423"/>
                  <a:pt x="14177" y="4685"/>
                  <a:pt x="10800" y="4685"/>
                </a:cubicBezTo>
                <a:cubicBezTo>
                  <a:pt x="7423" y="4685"/>
                  <a:pt x="4685" y="7423"/>
                  <a:pt x="4685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30980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AutoShape 2"/>
          <p:cNvSpPr>
            <a:spLocks noChangeArrowheads="1"/>
          </p:cNvSpPr>
          <p:nvPr/>
        </p:nvSpPr>
        <p:spPr bwMode="auto">
          <a:xfrm>
            <a:off x="4648200" y="3806825"/>
            <a:ext cx="2444750" cy="1511300"/>
          </a:xfrm>
          <a:custGeom>
            <a:avLst/>
            <a:gdLst>
              <a:gd name="G0" fmla="+- 17007 0 0"/>
              <a:gd name="G1" fmla="+- 3653 0 0"/>
              <a:gd name="G2" fmla="+- 21600 0 3653"/>
              <a:gd name="G3" fmla="+- 10800 0 3653"/>
              <a:gd name="G4" fmla="+- 21600 0 17007"/>
              <a:gd name="G5" fmla="*/ G4 G3 10800"/>
              <a:gd name="G6" fmla="+- 21600 0 G5"/>
              <a:gd name="T0" fmla="*/ 17007 w 21600"/>
              <a:gd name="T1" fmla="*/ 0 h 21600"/>
              <a:gd name="T2" fmla="*/ 0 w 21600"/>
              <a:gd name="T3" fmla="*/ 10800 h 21600"/>
              <a:gd name="T4" fmla="*/ 17007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007" y="0"/>
                </a:moveTo>
                <a:lnTo>
                  <a:pt x="17007" y="3653"/>
                </a:lnTo>
                <a:lnTo>
                  <a:pt x="3375" y="3653"/>
                </a:lnTo>
                <a:lnTo>
                  <a:pt x="3375" y="17947"/>
                </a:lnTo>
                <a:lnTo>
                  <a:pt x="17007" y="17947"/>
                </a:lnTo>
                <a:lnTo>
                  <a:pt x="1700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3653"/>
                </a:moveTo>
                <a:lnTo>
                  <a:pt x="1350" y="17947"/>
                </a:lnTo>
                <a:lnTo>
                  <a:pt x="2700" y="17947"/>
                </a:lnTo>
                <a:lnTo>
                  <a:pt x="2700" y="3653"/>
                </a:lnTo>
                <a:close/>
              </a:path>
              <a:path w="21600" h="21600">
                <a:moveTo>
                  <a:pt x="0" y="3653"/>
                </a:moveTo>
                <a:lnTo>
                  <a:pt x="0" y="17947"/>
                </a:lnTo>
                <a:lnTo>
                  <a:pt x="675" y="17947"/>
                </a:lnTo>
                <a:lnTo>
                  <a:pt x="675" y="3653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00563" y="2362200"/>
            <a:ext cx="2016125" cy="3581400"/>
            <a:chOff x="4014" y="845"/>
            <a:chExt cx="1225" cy="3356"/>
          </a:xfrm>
        </p:grpSpPr>
        <p:sp>
          <p:nvSpPr>
            <p:cNvPr id="296964" name="AutoShape 4"/>
            <p:cNvSpPr>
              <a:spLocks noChangeArrowheads="1"/>
            </p:cNvSpPr>
            <p:nvPr/>
          </p:nvSpPr>
          <p:spPr bwMode="auto">
            <a:xfrm flipV="1">
              <a:off x="4014" y="845"/>
              <a:ext cx="1225" cy="3356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965" name="AutoShape 5"/>
            <p:cNvSpPr>
              <a:spLocks noChangeArrowheads="1"/>
            </p:cNvSpPr>
            <p:nvPr/>
          </p:nvSpPr>
          <p:spPr bwMode="auto">
            <a:xfrm rot="10800000">
              <a:off x="4035" y="866"/>
              <a:ext cx="1194" cy="635"/>
            </a:xfrm>
            <a:prstGeom prst="roundRect">
              <a:avLst>
                <a:gd name="adj" fmla="val 32602"/>
              </a:avLst>
            </a:prstGeom>
            <a:gradFill rotWithShape="1">
              <a:gsLst>
                <a:gs pos="0">
                  <a:schemeClr val="folHlink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6966" name="AutoShape 6"/>
          <p:cNvSpPr>
            <a:spLocks noChangeArrowheads="1"/>
          </p:cNvSpPr>
          <p:nvPr/>
        </p:nvSpPr>
        <p:spPr bwMode="auto">
          <a:xfrm>
            <a:off x="250825" y="2862263"/>
            <a:ext cx="2952750" cy="2879725"/>
          </a:xfrm>
          <a:custGeom>
            <a:avLst/>
            <a:gdLst>
              <a:gd name="G0" fmla="+- 14946 0 0"/>
              <a:gd name="G1" fmla="+- 3929 0 0"/>
              <a:gd name="G2" fmla="+- 21600 0 3929"/>
              <a:gd name="G3" fmla="+- 10800 0 3929"/>
              <a:gd name="G4" fmla="+- 21600 0 14946"/>
              <a:gd name="G5" fmla="*/ G4 G3 10800"/>
              <a:gd name="G6" fmla="+- 21600 0 G5"/>
              <a:gd name="T0" fmla="*/ 14946 w 21600"/>
              <a:gd name="T1" fmla="*/ 0 h 21600"/>
              <a:gd name="T2" fmla="*/ 0 w 21600"/>
              <a:gd name="T3" fmla="*/ 10800 h 21600"/>
              <a:gd name="T4" fmla="*/ 14946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946" y="0"/>
                </a:moveTo>
                <a:lnTo>
                  <a:pt x="14946" y="3929"/>
                </a:lnTo>
                <a:lnTo>
                  <a:pt x="3375" y="3929"/>
                </a:lnTo>
                <a:lnTo>
                  <a:pt x="3375" y="17671"/>
                </a:lnTo>
                <a:lnTo>
                  <a:pt x="14946" y="17671"/>
                </a:lnTo>
                <a:lnTo>
                  <a:pt x="1494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3929"/>
                </a:moveTo>
                <a:lnTo>
                  <a:pt x="1350" y="17671"/>
                </a:lnTo>
                <a:lnTo>
                  <a:pt x="2700" y="17671"/>
                </a:lnTo>
                <a:lnTo>
                  <a:pt x="2700" y="3929"/>
                </a:lnTo>
                <a:close/>
              </a:path>
              <a:path w="21600" h="21600">
                <a:moveTo>
                  <a:pt x="0" y="3929"/>
                </a:moveTo>
                <a:lnTo>
                  <a:pt x="0" y="17671"/>
                </a:lnTo>
                <a:lnTo>
                  <a:pt x="675" y="17671"/>
                </a:lnTo>
                <a:lnTo>
                  <a:pt x="675" y="3929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93700" y="3446463"/>
            <a:ext cx="2233613" cy="2016125"/>
            <a:chOff x="431" y="2750"/>
            <a:chExt cx="1134" cy="993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431" y="2750"/>
              <a:ext cx="1134" cy="993"/>
              <a:chOff x="431" y="2750"/>
              <a:chExt cx="1134" cy="993"/>
            </a:xfrm>
          </p:grpSpPr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431" y="2750"/>
                <a:ext cx="1134" cy="993"/>
                <a:chOff x="868" y="1477"/>
                <a:chExt cx="4251" cy="2141"/>
              </a:xfrm>
            </p:grpSpPr>
            <p:sp>
              <p:nvSpPr>
                <p:cNvPr id="296972" name="Oval 12"/>
                <p:cNvSpPr>
                  <a:spLocks noChangeArrowheads="1"/>
                </p:cNvSpPr>
                <p:nvPr/>
              </p:nvSpPr>
              <p:spPr bwMode="auto">
                <a:xfrm>
                  <a:off x="868" y="1477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973" name="Oval 13"/>
                <p:cNvSpPr>
                  <a:spLocks noChangeArrowheads="1"/>
                </p:cNvSpPr>
                <p:nvPr/>
              </p:nvSpPr>
              <p:spPr bwMode="auto">
                <a:xfrm>
                  <a:off x="930" y="1480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96974" name="Oval 14"/>
              <p:cNvSpPr>
                <a:spLocks noChangeArrowheads="1"/>
              </p:cNvSpPr>
              <p:nvPr/>
            </p:nvSpPr>
            <p:spPr bwMode="auto">
              <a:xfrm flipH="1">
                <a:off x="522" y="2840"/>
                <a:ext cx="953" cy="798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96975" name="Oval 15"/>
              <p:cNvSpPr>
                <a:spLocks noChangeArrowheads="1"/>
              </p:cNvSpPr>
              <p:nvPr/>
            </p:nvSpPr>
            <p:spPr bwMode="auto">
              <a:xfrm flipH="1">
                <a:off x="611" y="2862"/>
                <a:ext cx="771" cy="5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5686"/>
                      <a:invGamma/>
                    </a:schemeClr>
                  </a:gs>
                  <a:gs pos="100000">
                    <a:schemeClr val="accent2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96976" name="Rectangle 16"/>
            <p:cNvSpPr>
              <a:spLocks noChangeArrowheads="1"/>
            </p:cNvSpPr>
            <p:nvPr/>
          </p:nvSpPr>
          <p:spPr bwMode="auto">
            <a:xfrm>
              <a:off x="612" y="3067"/>
              <a:ext cx="771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ko-KR" sz="4000" b="1" baseline="-25000" dirty="0" smtClean="0">
                  <a:solidFill>
                    <a:schemeClr val="bg1"/>
                  </a:solidFill>
                  <a:ea typeface="굴림" charset="-127"/>
                </a:rPr>
                <a:t>Jason</a:t>
              </a:r>
              <a:endParaRPr lang="en-US" sz="4000" b="1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3276600" y="5257800"/>
            <a:ext cx="1441450" cy="1262062"/>
            <a:chOff x="4195" y="2750"/>
            <a:chExt cx="1134" cy="993"/>
          </a:xfrm>
        </p:grpSpPr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4195" y="2750"/>
              <a:ext cx="1134" cy="993"/>
              <a:chOff x="4195" y="2750"/>
              <a:chExt cx="1134" cy="993"/>
            </a:xfrm>
          </p:grpSpPr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4195" y="2750"/>
                <a:ext cx="1134" cy="993"/>
                <a:chOff x="868" y="1477"/>
                <a:chExt cx="4251" cy="2141"/>
              </a:xfrm>
            </p:grpSpPr>
            <p:sp>
              <p:nvSpPr>
                <p:cNvPr id="296980" name="Oval 20"/>
                <p:cNvSpPr>
                  <a:spLocks noChangeArrowheads="1"/>
                </p:cNvSpPr>
                <p:nvPr/>
              </p:nvSpPr>
              <p:spPr bwMode="auto">
                <a:xfrm>
                  <a:off x="868" y="1477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981" name="Oval 21"/>
                <p:cNvSpPr>
                  <a:spLocks noChangeArrowheads="1"/>
                </p:cNvSpPr>
                <p:nvPr/>
              </p:nvSpPr>
              <p:spPr bwMode="auto">
                <a:xfrm>
                  <a:off x="930" y="1480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96982" name="Oval 22"/>
              <p:cNvSpPr>
                <a:spLocks noChangeArrowheads="1"/>
              </p:cNvSpPr>
              <p:nvPr/>
            </p:nvSpPr>
            <p:spPr bwMode="auto">
              <a:xfrm flipH="1">
                <a:off x="4285" y="2841"/>
                <a:ext cx="953" cy="791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96983" name="Oval 23"/>
              <p:cNvSpPr>
                <a:spLocks noChangeArrowheads="1"/>
              </p:cNvSpPr>
              <p:nvPr/>
            </p:nvSpPr>
            <p:spPr bwMode="auto">
              <a:xfrm flipH="1">
                <a:off x="4375" y="2865"/>
                <a:ext cx="771" cy="52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35686"/>
                      <a:invGamma/>
                    </a:schemeClr>
                  </a:gs>
                  <a:gs pos="100000">
                    <a:schemeClr val="bg2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96984" name="Rectangle 24"/>
            <p:cNvSpPr>
              <a:spLocks noChangeArrowheads="1"/>
            </p:cNvSpPr>
            <p:nvPr/>
          </p:nvSpPr>
          <p:spPr bwMode="auto">
            <a:xfrm>
              <a:off x="4377" y="3029"/>
              <a:ext cx="771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baseline="-25000" dirty="0" smtClean="0">
                  <a:solidFill>
                    <a:schemeClr val="bg1"/>
                  </a:solidFill>
                  <a:ea typeface="굴림" charset="-127"/>
                </a:rPr>
                <a:t>Media</a:t>
              </a:r>
              <a:endParaRPr lang="en-US" sz="2000" b="1" baseline="-25000" dirty="0" smtClean="0">
                <a:solidFill>
                  <a:schemeClr val="bg1"/>
                </a:solidFill>
                <a:ea typeface="굴림" charset="-127"/>
              </a:endParaRPr>
            </a:p>
          </p:txBody>
        </p:sp>
      </p:grpSp>
      <p:pic>
        <p:nvPicPr>
          <p:cNvPr id="49" name="Picture 48" descr="jason.jpg"/>
          <p:cNvPicPr>
            <a:picLocks noChangeAspect="1"/>
          </p:cNvPicPr>
          <p:nvPr/>
        </p:nvPicPr>
        <p:blipFill>
          <a:blip r:embed="rId3"/>
          <a:srcRect l="21108" b="3456"/>
          <a:stretch>
            <a:fillRect/>
          </a:stretch>
        </p:blipFill>
        <p:spPr>
          <a:xfrm>
            <a:off x="4800600" y="2819400"/>
            <a:ext cx="1423988" cy="2667000"/>
          </a:xfrm>
          <a:prstGeom prst="rect">
            <a:avLst/>
          </a:prstGeom>
          <a:ln w="34925">
            <a:solidFill>
              <a:schemeClr val="tx2"/>
            </a:solidFill>
          </a:ln>
        </p:spPr>
      </p:pic>
      <p:grpSp>
        <p:nvGrpSpPr>
          <p:cNvPr id="51" name="Group 17"/>
          <p:cNvGrpSpPr>
            <a:grpSpLocks/>
          </p:cNvGrpSpPr>
          <p:nvPr/>
        </p:nvGrpSpPr>
        <p:grpSpPr bwMode="auto">
          <a:xfrm>
            <a:off x="3276600" y="2438400"/>
            <a:ext cx="1441450" cy="1262062"/>
            <a:chOff x="4195" y="2750"/>
            <a:chExt cx="1134" cy="993"/>
          </a:xfrm>
        </p:grpSpPr>
        <p:grpSp>
          <p:nvGrpSpPr>
            <p:cNvPr id="52" name="Group 18"/>
            <p:cNvGrpSpPr>
              <a:grpSpLocks/>
            </p:cNvGrpSpPr>
            <p:nvPr/>
          </p:nvGrpSpPr>
          <p:grpSpPr bwMode="auto">
            <a:xfrm>
              <a:off x="4195" y="2750"/>
              <a:ext cx="1134" cy="993"/>
              <a:chOff x="4195" y="2750"/>
              <a:chExt cx="1134" cy="993"/>
            </a:xfrm>
          </p:grpSpPr>
          <p:grpSp>
            <p:nvGrpSpPr>
              <p:cNvPr id="54" name="Group 19"/>
              <p:cNvGrpSpPr>
                <a:grpSpLocks/>
              </p:cNvGrpSpPr>
              <p:nvPr/>
            </p:nvGrpSpPr>
            <p:grpSpPr bwMode="auto">
              <a:xfrm>
                <a:off x="4195" y="2750"/>
                <a:ext cx="1134" cy="993"/>
                <a:chOff x="868" y="1477"/>
                <a:chExt cx="4251" cy="2141"/>
              </a:xfrm>
            </p:grpSpPr>
            <p:sp>
              <p:nvSpPr>
                <p:cNvPr id="57" name="Oval 20"/>
                <p:cNvSpPr>
                  <a:spLocks noChangeArrowheads="1"/>
                </p:cNvSpPr>
                <p:nvPr/>
              </p:nvSpPr>
              <p:spPr bwMode="auto">
                <a:xfrm>
                  <a:off x="868" y="1477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Oval 21"/>
                <p:cNvSpPr>
                  <a:spLocks noChangeArrowheads="1"/>
                </p:cNvSpPr>
                <p:nvPr/>
              </p:nvSpPr>
              <p:spPr bwMode="auto">
                <a:xfrm>
                  <a:off x="930" y="1480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5" name="Oval 22"/>
              <p:cNvSpPr>
                <a:spLocks noChangeArrowheads="1"/>
              </p:cNvSpPr>
              <p:nvPr/>
            </p:nvSpPr>
            <p:spPr bwMode="auto">
              <a:xfrm flipH="1">
                <a:off x="4285" y="2841"/>
                <a:ext cx="953" cy="791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Oval 23"/>
              <p:cNvSpPr>
                <a:spLocks noChangeArrowheads="1"/>
              </p:cNvSpPr>
              <p:nvPr/>
            </p:nvSpPr>
            <p:spPr bwMode="auto">
              <a:xfrm flipH="1">
                <a:off x="4375" y="2865"/>
                <a:ext cx="771" cy="52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35686"/>
                      <a:invGamma/>
                    </a:schemeClr>
                  </a:gs>
                  <a:gs pos="100000">
                    <a:schemeClr val="bg2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3" name="Rectangle 24"/>
            <p:cNvSpPr>
              <a:spLocks noChangeArrowheads="1"/>
            </p:cNvSpPr>
            <p:nvPr/>
          </p:nvSpPr>
          <p:spPr bwMode="auto">
            <a:xfrm>
              <a:off x="4296" y="2990"/>
              <a:ext cx="933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baseline="-25000" dirty="0" smtClean="0">
                  <a:solidFill>
                    <a:schemeClr val="bg1"/>
                  </a:solidFill>
                  <a:ea typeface="굴림" charset="-127"/>
                </a:rPr>
                <a:t>Point-of-Presence</a:t>
              </a:r>
              <a:endParaRPr lang="en-US" sz="2000" b="1" baseline="-25000" dirty="0" smtClean="0">
                <a:solidFill>
                  <a:schemeClr val="bg1"/>
                </a:solidFill>
                <a:ea typeface="굴림" charset="-127"/>
              </a:endParaRPr>
            </a:p>
          </p:txBody>
        </p:sp>
      </p:grpSp>
      <p:grpSp>
        <p:nvGrpSpPr>
          <p:cNvPr id="59" name="Group 17"/>
          <p:cNvGrpSpPr>
            <a:grpSpLocks/>
          </p:cNvGrpSpPr>
          <p:nvPr/>
        </p:nvGrpSpPr>
        <p:grpSpPr bwMode="auto">
          <a:xfrm>
            <a:off x="7010400" y="3733800"/>
            <a:ext cx="1811332" cy="1585912"/>
            <a:chOff x="4195" y="2750"/>
            <a:chExt cx="1134" cy="993"/>
          </a:xfrm>
        </p:grpSpPr>
        <p:grpSp>
          <p:nvGrpSpPr>
            <p:cNvPr id="60" name="Group 18"/>
            <p:cNvGrpSpPr>
              <a:grpSpLocks/>
            </p:cNvGrpSpPr>
            <p:nvPr/>
          </p:nvGrpSpPr>
          <p:grpSpPr bwMode="auto">
            <a:xfrm>
              <a:off x="4195" y="2750"/>
              <a:ext cx="1134" cy="993"/>
              <a:chOff x="4195" y="2750"/>
              <a:chExt cx="1134" cy="993"/>
            </a:xfrm>
          </p:grpSpPr>
          <p:sp>
            <p:nvSpPr>
              <p:cNvPr id="65" name="Oval 20"/>
              <p:cNvSpPr>
                <a:spLocks noChangeArrowheads="1"/>
              </p:cNvSpPr>
              <p:nvPr/>
            </p:nvSpPr>
            <p:spPr bwMode="auto">
              <a:xfrm>
                <a:off x="4195" y="2750"/>
                <a:ext cx="1134" cy="993"/>
              </a:xfrm>
              <a:prstGeom prst="ellipse">
                <a:avLst/>
              </a:prstGeom>
              <a:solidFill>
                <a:schemeClr val="folHlink"/>
              </a:solidFill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Oval 22"/>
              <p:cNvSpPr>
                <a:spLocks noChangeArrowheads="1"/>
              </p:cNvSpPr>
              <p:nvPr/>
            </p:nvSpPr>
            <p:spPr bwMode="auto">
              <a:xfrm flipH="1">
                <a:off x="4285" y="2841"/>
                <a:ext cx="953" cy="791"/>
              </a:xfrm>
              <a:prstGeom prst="ellipse">
                <a:avLst/>
              </a:prstGeom>
              <a:solidFill>
                <a:schemeClr val="bg2"/>
              </a:solidFill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Oval 23"/>
              <p:cNvSpPr>
                <a:spLocks noChangeArrowheads="1"/>
              </p:cNvSpPr>
              <p:nvPr/>
            </p:nvSpPr>
            <p:spPr bwMode="auto">
              <a:xfrm flipH="1">
                <a:off x="4375" y="2865"/>
                <a:ext cx="771" cy="52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35686"/>
                      <a:invGamma/>
                    </a:schemeClr>
                  </a:gs>
                  <a:gs pos="100000">
                    <a:schemeClr val="bg2">
                      <a:alpha val="37000"/>
                    </a:schemeClr>
                  </a:gs>
                </a:gsLst>
                <a:lin ang="5400000" scaled="1"/>
              </a:gradFill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1" name="Rectangle 24"/>
            <p:cNvSpPr>
              <a:spLocks noChangeArrowheads="1"/>
            </p:cNvSpPr>
            <p:nvPr/>
          </p:nvSpPr>
          <p:spPr bwMode="auto">
            <a:xfrm>
              <a:off x="4377" y="2989"/>
              <a:ext cx="771" cy="3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600" b="1" baseline="-25000" dirty="0" smtClean="0">
                  <a:solidFill>
                    <a:schemeClr val="bg1"/>
                  </a:solidFill>
                  <a:ea typeface="굴림" charset="-127"/>
                </a:rPr>
                <a:t>Observed</a:t>
              </a:r>
            </a:p>
            <a:p>
              <a:pPr algn="ctr"/>
              <a:r>
                <a:rPr lang="en-US" sz="2600" b="1" baseline="-25000" dirty="0" smtClean="0">
                  <a:solidFill>
                    <a:schemeClr val="bg1"/>
                  </a:solidFill>
                  <a:ea typeface="굴림" charset="-127"/>
                </a:rPr>
                <a:t>Content</a:t>
              </a:r>
            </a:p>
          </p:txBody>
        </p:sp>
      </p:grpSp>
      <p:grpSp>
        <p:nvGrpSpPr>
          <p:cNvPr id="67" name="Group 17"/>
          <p:cNvGrpSpPr>
            <a:grpSpLocks/>
          </p:cNvGrpSpPr>
          <p:nvPr/>
        </p:nvGrpSpPr>
        <p:grpSpPr bwMode="auto">
          <a:xfrm>
            <a:off x="3276600" y="3886200"/>
            <a:ext cx="1441450" cy="1262062"/>
            <a:chOff x="4195" y="2750"/>
            <a:chExt cx="1134" cy="993"/>
          </a:xfrm>
        </p:grpSpPr>
        <p:grpSp>
          <p:nvGrpSpPr>
            <p:cNvPr id="68" name="Group 18"/>
            <p:cNvGrpSpPr>
              <a:grpSpLocks/>
            </p:cNvGrpSpPr>
            <p:nvPr/>
          </p:nvGrpSpPr>
          <p:grpSpPr bwMode="auto">
            <a:xfrm>
              <a:off x="4195" y="2750"/>
              <a:ext cx="1134" cy="993"/>
              <a:chOff x="4195" y="2750"/>
              <a:chExt cx="1134" cy="993"/>
            </a:xfrm>
          </p:grpSpPr>
          <p:grpSp>
            <p:nvGrpSpPr>
              <p:cNvPr id="70" name="Group 19"/>
              <p:cNvGrpSpPr>
                <a:grpSpLocks/>
              </p:cNvGrpSpPr>
              <p:nvPr/>
            </p:nvGrpSpPr>
            <p:grpSpPr bwMode="auto">
              <a:xfrm>
                <a:off x="4195" y="2750"/>
                <a:ext cx="1134" cy="993"/>
                <a:chOff x="868" y="1477"/>
                <a:chExt cx="4251" cy="2141"/>
              </a:xfrm>
            </p:grpSpPr>
            <p:sp>
              <p:nvSpPr>
                <p:cNvPr id="73" name="Oval 20"/>
                <p:cNvSpPr>
                  <a:spLocks noChangeArrowheads="1"/>
                </p:cNvSpPr>
                <p:nvPr/>
              </p:nvSpPr>
              <p:spPr bwMode="auto">
                <a:xfrm>
                  <a:off x="868" y="1477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Oval 21"/>
                <p:cNvSpPr>
                  <a:spLocks noChangeArrowheads="1"/>
                </p:cNvSpPr>
                <p:nvPr/>
              </p:nvSpPr>
              <p:spPr bwMode="auto">
                <a:xfrm>
                  <a:off x="930" y="1480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1" name="Oval 22"/>
              <p:cNvSpPr>
                <a:spLocks noChangeArrowheads="1"/>
              </p:cNvSpPr>
              <p:nvPr/>
            </p:nvSpPr>
            <p:spPr bwMode="auto">
              <a:xfrm flipH="1">
                <a:off x="4285" y="2841"/>
                <a:ext cx="953" cy="791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Oval 23"/>
              <p:cNvSpPr>
                <a:spLocks noChangeArrowheads="1"/>
              </p:cNvSpPr>
              <p:nvPr/>
            </p:nvSpPr>
            <p:spPr bwMode="auto">
              <a:xfrm flipH="1">
                <a:off x="4375" y="2865"/>
                <a:ext cx="771" cy="52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35686"/>
                      <a:invGamma/>
                    </a:schemeClr>
                  </a:gs>
                  <a:gs pos="100000">
                    <a:schemeClr val="bg2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9" name="Rectangle 24"/>
            <p:cNvSpPr>
              <a:spLocks noChangeArrowheads="1"/>
            </p:cNvSpPr>
            <p:nvPr/>
          </p:nvSpPr>
          <p:spPr bwMode="auto">
            <a:xfrm>
              <a:off x="4377" y="3029"/>
              <a:ext cx="771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baseline="-25000" dirty="0" smtClean="0">
                  <a:solidFill>
                    <a:schemeClr val="bg1"/>
                  </a:solidFill>
                  <a:ea typeface="굴림" charset="-127"/>
                </a:rPr>
                <a:t>Degrees</a:t>
              </a:r>
              <a:endParaRPr lang="en-US" sz="2000" b="1" baseline="-25000" dirty="0" smtClean="0">
                <a:solidFill>
                  <a:schemeClr val="bg1"/>
                </a:solidFill>
                <a:ea typeface="굴림" charset="-127"/>
              </a:endParaRPr>
            </a:p>
          </p:txBody>
        </p:sp>
      </p:grpSp>
      <p:grpSp>
        <p:nvGrpSpPr>
          <p:cNvPr id="75" name="Group 17"/>
          <p:cNvGrpSpPr>
            <a:grpSpLocks/>
          </p:cNvGrpSpPr>
          <p:nvPr/>
        </p:nvGrpSpPr>
        <p:grpSpPr bwMode="auto">
          <a:xfrm>
            <a:off x="6400800" y="2362200"/>
            <a:ext cx="1441450" cy="1262062"/>
            <a:chOff x="4195" y="2750"/>
            <a:chExt cx="1134" cy="993"/>
          </a:xfrm>
        </p:grpSpPr>
        <p:grpSp>
          <p:nvGrpSpPr>
            <p:cNvPr id="76" name="Group 18"/>
            <p:cNvGrpSpPr>
              <a:grpSpLocks/>
            </p:cNvGrpSpPr>
            <p:nvPr/>
          </p:nvGrpSpPr>
          <p:grpSpPr bwMode="auto">
            <a:xfrm>
              <a:off x="4195" y="2750"/>
              <a:ext cx="1134" cy="993"/>
              <a:chOff x="4195" y="2750"/>
              <a:chExt cx="1134" cy="993"/>
            </a:xfrm>
          </p:grpSpPr>
          <p:grpSp>
            <p:nvGrpSpPr>
              <p:cNvPr id="78" name="Group 19"/>
              <p:cNvGrpSpPr>
                <a:grpSpLocks/>
              </p:cNvGrpSpPr>
              <p:nvPr/>
            </p:nvGrpSpPr>
            <p:grpSpPr bwMode="auto">
              <a:xfrm>
                <a:off x="4195" y="2750"/>
                <a:ext cx="1134" cy="993"/>
                <a:chOff x="868" y="1477"/>
                <a:chExt cx="4251" cy="2141"/>
              </a:xfrm>
            </p:grpSpPr>
            <p:sp>
              <p:nvSpPr>
                <p:cNvPr id="81" name="Oval 20"/>
                <p:cNvSpPr>
                  <a:spLocks noChangeArrowheads="1"/>
                </p:cNvSpPr>
                <p:nvPr/>
              </p:nvSpPr>
              <p:spPr bwMode="auto">
                <a:xfrm>
                  <a:off x="868" y="1477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Oval 21"/>
                <p:cNvSpPr>
                  <a:spLocks noChangeArrowheads="1"/>
                </p:cNvSpPr>
                <p:nvPr/>
              </p:nvSpPr>
              <p:spPr bwMode="auto">
                <a:xfrm>
                  <a:off x="930" y="1480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9" name="Oval 22"/>
              <p:cNvSpPr>
                <a:spLocks noChangeArrowheads="1"/>
              </p:cNvSpPr>
              <p:nvPr/>
            </p:nvSpPr>
            <p:spPr bwMode="auto">
              <a:xfrm flipH="1">
                <a:off x="4285" y="2841"/>
                <a:ext cx="953" cy="791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Oval 23"/>
              <p:cNvSpPr>
                <a:spLocks noChangeArrowheads="1"/>
              </p:cNvSpPr>
              <p:nvPr/>
            </p:nvSpPr>
            <p:spPr bwMode="auto">
              <a:xfrm flipH="1">
                <a:off x="4375" y="2865"/>
                <a:ext cx="771" cy="52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35686"/>
                      <a:invGamma/>
                    </a:schemeClr>
                  </a:gs>
                  <a:gs pos="100000">
                    <a:schemeClr val="bg2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4296" y="2930"/>
              <a:ext cx="933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baseline="-25000" dirty="0" smtClean="0">
                  <a:solidFill>
                    <a:schemeClr val="bg1"/>
                  </a:solidFill>
                  <a:ea typeface="굴림" charset="-127"/>
                </a:rPr>
                <a:t>Passively</a:t>
              </a:r>
            </a:p>
            <a:p>
              <a:pPr algn="ctr"/>
              <a:r>
                <a:rPr lang="en-US" altLang="ko-KR" sz="2000" b="1" baseline="-25000" dirty="0" smtClean="0">
                  <a:solidFill>
                    <a:schemeClr val="bg1"/>
                  </a:solidFill>
                  <a:ea typeface="굴림" charset="-127"/>
                </a:rPr>
                <a:t>Generated</a:t>
              </a:r>
            </a:p>
            <a:p>
              <a:pPr algn="ctr"/>
              <a:r>
                <a:rPr lang="en-US" sz="2000" b="1" baseline="-25000" dirty="0" smtClean="0">
                  <a:solidFill>
                    <a:schemeClr val="bg1"/>
                  </a:solidFill>
                  <a:ea typeface="굴림" charset="-127"/>
                </a:rPr>
                <a:t>Content</a:t>
              </a:r>
            </a:p>
          </p:txBody>
        </p:sp>
      </p:grpSp>
      <p:grpSp>
        <p:nvGrpSpPr>
          <p:cNvPr id="83" name="Group 17"/>
          <p:cNvGrpSpPr>
            <a:grpSpLocks/>
          </p:cNvGrpSpPr>
          <p:nvPr/>
        </p:nvGrpSpPr>
        <p:grpSpPr bwMode="auto">
          <a:xfrm>
            <a:off x="6248400" y="5257800"/>
            <a:ext cx="1441450" cy="1262062"/>
            <a:chOff x="4195" y="2750"/>
            <a:chExt cx="1134" cy="993"/>
          </a:xfrm>
        </p:grpSpPr>
        <p:grpSp>
          <p:nvGrpSpPr>
            <p:cNvPr id="84" name="Group 18"/>
            <p:cNvGrpSpPr>
              <a:grpSpLocks/>
            </p:cNvGrpSpPr>
            <p:nvPr/>
          </p:nvGrpSpPr>
          <p:grpSpPr bwMode="auto">
            <a:xfrm>
              <a:off x="4195" y="2750"/>
              <a:ext cx="1134" cy="993"/>
              <a:chOff x="4195" y="2750"/>
              <a:chExt cx="1134" cy="993"/>
            </a:xfrm>
          </p:grpSpPr>
          <p:grpSp>
            <p:nvGrpSpPr>
              <p:cNvPr id="86" name="Group 19"/>
              <p:cNvGrpSpPr>
                <a:grpSpLocks/>
              </p:cNvGrpSpPr>
              <p:nvPr/>
            </p:nvGrpSpPr>
            <p:grpSpPr bwMode="auto">
              <a:xfrm>
                <a:off x="4195" y="2750"/>
                <a:ext cx="1134" cy="993"/>
                <a:chOff x="868" y="1477"/>
                <a:chExt cx="4251" cy="2141"/>
              </a:xfrm>
            </p:grpSpPr>
            <p:sp>
              <p:nvSpPr>
                <p:cNvPr id="89" name="Oval 20"/>
                <p:cNvSpPr>
                  <a:spLocks noChangeArrowheads="1"/>
                </p:cNvSpPr>
                <p:nvPr/>
              </p:nvSpPr>
              <p:spPr bwMode="auto">
                <a:xfrm>
                  <a:off x="868" y="1477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" name="Oval 21"/>
                <p:cNvSpPr>
                  <a:spLocks noChangeArrowheads="1"/>
                </p:cNvSpPr>
                <p:nvPr/>
              </p:nvSpPr>
              <p:spPr bwMode="auto">
                <a:xfrm>
                  <a:off x="930" y="1480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7" name="Oval 22"/>
              <p:cNvSpPr>
                <a:spLocks noChangeArrowheads="1"/>
              </p:cNvSpPr>
              <p:nvPr/>
            </p:nvSpPr>
            <p:spPr bwMode="auto">
              <a:xfrm flipH="1">
                <a:off x="4285" y="2841"/>
                <a:ext cx="953" cy="791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Oval 23"/>
              <p:cNvSpPr>
                <a:spLocks noChangeArrowheads="1"/>
              </p:cNvSpPr>
              <p:nvPr/>
            </p:nvSpPr>
            <p:spPr bwMode="auto">
              <a:xfrm flipH="1">
                <a:off x="4375" y="2865"/>
                <a:ext cx="771" cy="52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35686"/>
                      <a:invGamma/>
                    </a:schemeClr>
                  </a:gs>
                  <a:gs pos="100000">
                    <a:schemeClr val="bg2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5" name="Rectangle 24"/>
            <p:cNvSpPr>
              <a:spLocks noChangeArrowheads="1"/>
            </p:cNvSpPr>
            <p:nvPr/>
          </p:nvSpPr>
          <p:spPr bwMode="auto">
            <a:xfrm>
              <a:off x="4296" y="2930"/>
              <a:ext cx="933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baseline="-25000" dirty="0" smtClean="0">
                  <a:solidFill>
                    <a:schemeClr val="bg1"/>
                  </a:solidFill>
                  <a:ea typeface="굴림" charset="-127"/>
                </a:rPr>
                <a:t>Actively</a:t>
              </a:r>
            </a:p>
            <a:p>
              <a:pPr algn="ctr"/>
              <a:r>
                <a:rPr lang="en-US" altLang="ko-KR" sz="2000" b="1" baseline="-25000" dirty="0" smtClean="0">
                  <a:solidFill>
                    <a:schemeClr val="bg1"/>
                  </a:solidFill>
                  <a:ea typeface="굴림" charset="-127"/>
                </a:rPr>
                <a:t>Generated</a:t>
              </a:r>
            </a:p>
            <a:p>
              <a:pPr algn="ctr"/>
              <a:r>
                <a:rPr lang="en-US" sz="2000" b="1" baseline="-25000" dirty="0" smtClean="0">
                  <a:solidFill>
                    <a:schemeClr val="bg1"/>
                  </a:solidFill>
                  <a:ea typeface="굴림" charset="-127"/>
                </a:rPr>
                <a:t>Content</a:t>
              </a:r>
            </a:p>
          </p:txBody>
        </p:sp>
      </p:grpSp>
      <p:sp>
        <p:nvSpPr>
          <p:cNvPr id="98" name="AutoShape 41"/>
          <p:cNvSpPr>
            <a:spLocks noChangeArrowheads="1"/>
          </p:cNvSpPr>
          <p:nvPr/>
        </p:nvSpPr>
        <p:spPr bwMode="gray">
          <a:xfrm>
            <a:off x="1219200" y="1524000"/>
            <a:ext cx="3600450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en-US" altLang="ko-KR" b="1" dirty="0" smtClean="0">
                <a:ea typeface="굴림" charset="-127"/>
              </a:rPr>
              <a:t>Accounts vs. </a:t>
            </a:r>
            <a:r>
              <a:rPr kumimoji="1" lang="en-US" altLang="ko-KR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굴림" charset="-127"/>
              </a:rPr>
              <a:t>Presence</a:t>
            </a:r>
            <a:endParaRPr kumimoji="1" lang="en-US" altLang="ko-KR" b="1" dirty="0">
              <a:solidFill>
                <a:schemeClr val="accent2">
                  <a:lumMod val="20000"/>
                  <a:lumOff val="80000"/>
                </a:schemeClr>
              </a:solidFill>
              <a:ea typeface="굴림" charset="-127"/>
            </a:endParaRPr>
          </a:p>
        </p:txBody>
      </p:sp>
      <p:sp>
        <p:nvSpPr>
          <p:cNvPr id="99" name="Oval 49"/>
          <p:cNvSpPr>
            <a:spLocks noChangeArrowheads="1"/>
          </p:cNvSpPr>
          <p:nvPr/>
        </p:nvSpPr>
        <p:spPr bwMode="auto">
          <a:xfrm>
            <a:off x="760412" y="1701800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50"/>
          <p:cNvSpPr>
            <a:spLocks noChangeArrowheads="1"/>
          </p:cNvSpPr>
          <p:nvPr/>
        </p:nvSpPr>
        <p:spPr bwMode="auto">
          <a:xfrm>
            <a:off x="328612" y="1917700"/>
            <a:ext cx="4894263" cy="73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Oval 51"/>
          <p:cNvSpPr>
            <a:spLocks noChangeArrowheads="1"/>
          </p:cNvSpPr>
          <p:nvPr/>
        </p:nvSpPr>
        <p:spPr bwMode="auto">
          <a:xfrm>
            <a:off x="184150" y="1846263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Oval 52"/>
          <p:cNvSpPr>
            <a:spLocks noChangeArrowheads="1"/>
          </p:cNvSpPr>
          <p:nvPr/>
        </p:nvSpPr>
        <p:spPr bwMode="auto">
          <a:xfrm>
            <a:off x="5153025" y="1846263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AutoShape 53"/>
          <p:cNvSpPr>
            <a:spLocks noChangeArrowheads="1"/>
          </p:cNvSpPr>
          <p:nvPr/>
        </p:nvSpPr>
        <p:spPr bwMode="gray">
          <a:xfrm>
            <a:off x="762000" y="1717675"/>
            <a:ext cx="504825" cy="47307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1"/>
            <a:r>
              <a:rPr kumimoji="1" lang="en-US" altLang="ko-KR" b="1">
                <a:solidFill>
                  <a:schemeClr val="bg1"/>
                </a:solidFill>
                <a:ea typeface="굴림" charset="-127"/>
              </a:rPr>
              <a:t>3</a:t>
            </a:r>
          </a:p>
        </p:txBody>
      </p:sp>
      <p:sp>
        <p:nvSpPr>
          <p:cNvPr id="104" name="AutoShape 54"/>
          <p:cNvSpPr>
            <a:spLocks noChangeArrowheads="1"/>
          </p:cNvSpPr>
          <p:nvPr/>
        </p:nvSpPr>
        <p:spPr bwMode="auto">
          <a:xfrm>
            <a:off x="798512" y="1738313"/>
            <a:ext cx="431800" cy="431800"/>
          </a:xfrm>
          <a:custGeom>
            <a:avLst/>
            <a:gdLst>
              <a:gd name="G0" fmla="+- 4685 0 0"/>
              <a:gd name="G1" fmla="+- 21600 0 4685"/>
              <a:gd name="G2" fmla="+- 21600 0 468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685" y="10800"/>
                </a:moveTo>
                <a:cubicBezTo>
                  <a:pt x="4685" y="14177"/>
                  <a:pt x="7423" y="16915"/>
                  <a:pt x="10800" y="16915"/>
                </a:cubicBezTo>
                <a:cubicBezTo>
                  <a:pt x="14177" y="16915"/>
                  <a:pt x="16915" y="14177"/>
                  <a:pt x="16915" y="10800"/>
                </a:cubicBezTo>
                <a:cubicBezTo>
                  <a:pt x="16915" y="7423"/>
                  <a:pt x="14177" y="4685"/>
                  <a:pt x="10800" y="4685"/>
                </a:cubicBezTo>
                <a:cubicBezTo>
                  <a:pt x="7423" y="4685"/>
                  <a:pt x="4685" y="7423"/>
                  <a:pt x="4685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3098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2362203" y="4038600"/>
            <a:ext cx="5041901" cy="73025"/>
          </a:xfrm>
          <a:prstGeom prst="parallelogram">
            <a:avLst>
              <a:gd name="adj" fmla="val 381657"/>
            </a:avLst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05616" y="3114675"/>
            <a:ext cx="1798637" cy="3168650"/>
            <a:chOff x="295" y="2290"/>
            <a:chExt cx="907" cy="1458"/>
          </a:xfrm>
        </p:grpSpPr>
        <p:sp>
          <p:nvSpPr>
            <p:cNvPr id="287747" name="AutoShape 3"/>
            <p:cNvSpPr>
              <a:spLocks noChangeArrowheads="1"/>
            </p:cNvSpPr>
            <p:nvPr/>
          </p:nvSpPr>
          <p:spPr bwMode="auto">
            <a:xfrm>
              <a:off x="295" y="2290"/>
              <a:ext cx="907" cy="1458"/>
            </a:xfrm>
            <a:prstGeom prst="roundRect">
              <a:avLst>
                <a:gd name="adj" fmla="val 13671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48" name="AutoShape 4"/>
            <p:cNvSpPr>
              <a:spLocks noChangeArrowheads="1"/>
            </p:cNvSpPr>
            <p:nvPr/>
          </p:nvSpPr>
          <p:spPr bwMode="auto">
            <a:xfrm rot="10800000">
              <a:off x="301" y="2296"/>
              <a:ext cx="894" cy="635"/>
            </a:xfrm>
            <a:prstGeom prst="roundRect">
              <a:avLst>
                <a:gd name="adj" fmla="val 18579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7749" name="AutoShape 5"/>
          <p:cNvSpPr>
            <a:spLocks noChangeArrowheads="1"/>
          </p:cNvSpPr>
          <p:nvPr/>
        </p:nvSpPr>
        <p:spPr bwMode="auto">
          <a:xfrm>
            <a:off x="-36510" y="4010025"/>
            <a:ext cx="5041901" cy="73025"/>
          </a:xfrm>
          <a:prstGeom prst="parallelogram">
            <a:avLst>
              <a:gd name="adj" fmla="val 381657"/>
            </a:avLst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750" name="AutoShape 6"/>
          <p:cNvSpPr>
            <a:spLocks noChangeArrowheads="1"/>
          </p:cNvSpPr>
          <p:nvPr/>
        </p:nvSpPr>
        <p:spPr bwMode="auto">
          <a:xfrm>
            <a:off x="-26985" y="4594225"/>
            <a:ext cx="5400676" cy="71438"/>
          </a:xfrm>
          <a:prstGeom prst="parallelogram">
            <a:avLst>
              <a:gd name="adj" fmla="val 417897"/>
            </a:avLst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751" name="AutoShape 7"/>
          <p:cNvSpPr>
            <a:spLocks noChangeArrowheads="1"/>
          </p:cNvSpPr>
          <p:nvPr/>
        </p:nvSpPr>
        <p:spPr bwMode="auto">
          <a:xfrm>
            <a:off x="-26985" y="5243513"/>
            <a:ext cx="5113338" cy="73025"/>
          </a:xfrm>
          <a:prstGeom prst="parallelogram">
            <a:avLst>
              <a:gd name="adj" fmla="val 387065"/>
            </a:avLst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752" name="AutoShape 8"/>
          <p:cNvSpPr>
            <a:spLocks noChangeArrowheads="1"/>
          </p:cNvSpPr>
          <p:nvPr/>
        </p:nvSpPr>
        <p:spPr bwMode="auto">
          <a:xfrm>
            <a:off x="-26985" y="6067425"/>
            <a:ext cx="4608513" cy="73025"/>
          </a:xfrm>
          <a:prstGeom prst="parallelogram">
            <a:avLst>
              <a:gd name="adj" fmla="val 348851"/>
            </a:avLst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755" name="Text Box 11"/>
          <p:cNvSpPr txBox="1">
            <a:spLocks noChangeArrowheads="1"/>
          </p:cNvSpPr>
          <p:nvPr/>
        </p:nvSpPr>
        <p:spPr bwMode="auto">
          <a:xfrm rot="16200000">
            <a:off x="1315267" y="3641725"/>
            <a:ext cx="553998" cy="294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 eaLnBrk="0" hangingPunct="0"/>
            <a:r>
              <a:rPr lang="en-US" altLang="ko-KR" sz="2400" b="1" dirty="0" smtClean="0">
                <a:ea typeface="굴림" charset="-127"/>
              </a:rPr>
              <a:t>3</a:t>
            </a:r>
            <a:r>
              <a:rPr lang="en-US" altLang="ko-KR" sz="2400" b="1" baseline="30000" dirty="0" smtClean="0">
                <a:ea typeface="굴림" charset="-127"/>
              </a:rPr>
              <a:t>rd</a:t>
            </a:r>
            <a:r>
              <a:rPr lang="en-US" altLang="ko-KR" sz="2400" b="1" dirty="0" smtClean="0">
                <a:ea typeface="굴림" charset="-127"/>
              </a:rPr>
              <a:t> Degree</a:t>
            </a:r>
            <a:endParaRPr lang="en-US" altLang="ko-KR" sz="2400" b="1" dirty="0">
              <a:ea typeface="굴림" charset="-127"/>
            </a:endParaRPr>
          </a:p>
        </p:txBody>
      </p:sp>
      <p:sp>
        <p:nvSpPr>
          <p:cNvPr id="287756" name="Text Box 12"/>
          <p:cNvSpPr txBox="1">
            <a:spLocks noChangeArrowheads="1"/>
          </p:cNvSpPr>
          <p:nvPr/>
        </p:nvSpPr>
        <p:spPr bwMode="auto">
          <a:xfrm rot="16200000">
            <a:off x="1318442" y="4460875"/>
            <a:ext cx="553998" cy="294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 eaLnBrk="0" hangingPunct="0"/>
            <a:r>
              <a:rPr lang="en-US" altLang="ko-KR" sz="2400" b="1" dirty="0" smtClean="0">
                <a:ea typeface="굴림" charset="-127"/>
              </a:rPr>
              <a:t>4</a:t>
            </a:r>
            <a:r>
              <a:rPr lang="en-US" altLang="ko-KR" sz="2400" b="1" baseline="30000" dirty="0" smtClean="0">
                <a:ea typeface="굴림" charset="-127"/>
              </a:rPr>
              <a:t>th</a:t>
            </a:r>
            <a:r>
              <a:rPr lang="en-US" altLang="ko-KR" sz="2400" b="1" dirty="0" smtClean="0">
                <a:ea typeface="굴림" charset="-127"/>
              </a:rPr>
              <a:t> Degree</a:t>
            </a:r>
            <a:endParaRPr lang="en-US" altLang="ko-KR" sz="2400" b="1" dirty="0">
              <a:ea typeface="굴림" charset="-127"/>
            </a:endParaRPr>
          </a:p>
        </p:txBody>
      </p:sp>
      <p:sp>
        <p:nvSpPr>
          <p:cNvPr id="287757" name="Text Box 13"/>
          <p:cNvSpPr txBox="1">
            <a:spLocks noChangeArrowheads="1"/>
          </p:cNvSpPr>
          <p:nvPr/>
        </p:nvSpPr>
        <p:spPr bwMode="auto">
          <a:xfrm>
            <a:off x="6948491" y="3800475"/>
            <a:ext cx="1584325" cy="2215991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altLang="ko-KR" b="1" dirty="0" smtClean="0">
                <a:latin typeface="Verdana" pitchFamily="34" charset="0"/>
                <a:ea typeface="굴림" charset="-127"/>
              </a:rPr>
              <a:t>Degrees of Separation</a:t>
            </a:r>
            <a:endParaRPr lang="en-US" altLang="ko-KR" b="1" dirty="0">
              <a:latin typeface="Verdana" pitchFamily="34" charset="0"/>
              <a:ea typeface="굴림" charset="-127"/>
            </a:endParaRPr>
          </a:p>
          <a:p>
            <a:pPr algn="ctr" eaLnBrk="0" hangingPunct="0"/>
            <a:endParaRPr lang="en-US" altLang="ko-KR" b="1" dirty="0">
              <a:latin typeface="Verdana" pitchFamily="34" charset="0"/>
              <a:ea typeface="굴림" charset="-127"/>
            </a:endParaRPr>
          </a:p>
          <a:p>
            <a:pPr eaLnBrk="0" hangingPunct="0">
              <a:buFontTx/>
              <a:buChar char="•"/>
            </a:pPr>
            <a:r>
              <a:rPr lang="en-US" altLang="ko-KR" sz="1400" b="1" dirty="0" smtClean="0">
                <a:latin typeface="Verdana" pitchFamily="34" charset="0"/>
                <a:ea typeface="굴림" charset="-127"/>
              </a:rPr>
              <a:t>Organic</a:t>
            </a:r>
            <a:endParaRPr lang="en-US" altLang="ko-KR" sz="1400" b="1" dirty="0">
              <a:latin typeface="Verdana" pitchFamily="34" charset="0"/>
              <a:ea typeface="굴림" charset="-127"/>
            </a:endParaRPr>
          </a:p>
          <a:p>
            <a:pPr eaLnBrk="0" hangingPunct="0">
              <a:buFontTx/>
              <a:buChar char="•"/>
            </a:pPr>
            <a:r>
              <a:rPr lang="en-US" altLang="ko-KR" sz="1400" b="1" dirty="0" smtClean="0">
                <a:latin typeface="Verdana" pitchFamily="34" charset="0"/>
                <a:ea typeface="굴림" charset="-127"/>
              </a:rPr>
              <a:t>Dynamic</a:t>
            </a:r>
            <a:endParaRPr lang="en-US" altLang="ko-KR" sz="1400" b="1" dirty="0">
              <a:latin typeface="Verdana" pitchFamily="34" charset="0"/>
              <a:ea typeface="굴림" charset="-127"/>
            </a:endParaRPr>
          </a:p>
          <a:p>
            <a:pPr eaLnBrk="0" hangingPunct="0">
              <a:buFontTx/>
              <a:buChar char="•"/>
            </a:pPr>
            <a:r>
              <a:rPr lang="en-US" altLang="ko-KR" sz="1400" b="1" dirty="0" smtClean="0">
                <a:latin typeface="Verdana" pitchFamily="34" charset="0"/>
                <a:ea typeface="굴림" charset="-127"/>
              </a:rPr>
              <a:t>Automatic</a:t>
            </a:r>
          </a:p>
          <a:p>
            <a:pPr eaLnBrk="0" hangingPunct="0">
              <a:buFontTx/>
              <a:buChar char="•"/>
            </a:pPr>
            <a:r>
              <a:rPr lang="en-US" altLang="ko-KR" sz="1400" b="1" dirty="0" smtClean="0">
                <a:latin typeface="Verdana" pitchFamily="34" charset="0"/>
                <a:ea typeface="굴림" charset="-127"/>
              </a:rPr>
              <a:t>Everyone’s Connected</a:t>
            </a:r>
          </a:p>
          <a:p>
            <a:pPr algn="ctr" eaLnBrk="0" hangingPunct="0">
              <a:buFontTx/>
              <a:buChar char="•"/>
            </a:pPr>
            <a:endParaRPr lang="en-US" altLang="ko-KR" sz="1400" b="1" dirty="0">
              <a:latin typeface="Verdana" pitchFamily="34" charset="0"/>
              <a:ea typeface="굴림" charset="-127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070228" y="3619500"/>
            <a:ext cx="3240088" cy="2628900"/>
            <a:chOff x="1934" y="1752"/>
            <a:chExt cx="2041" cy="1656"/>
          </a:xfrm>
        </p:grpSpPr>
        <p:sp>
          <p:nvSpPr>
            <p:cNvPr id="287759" name="AutoShape 15"/>
            <p:cNvSpPr>
              <a:spLocks noChangeArrowheads="1"/>
            </p:cNvSpPr>
            <p:nvPr/>
          </p:nvSpPr>
          <p:spPr bwMode="auto">
            <a:xfrm>
              <a:off x="2700" y="1752"/>
              <a:ext cx="510" cy="518"/>
            </a:xfrm>
            <a:prstGeom prst="roundRect">
              <a:avLst>
                <a:gd name="adj" fmla="val 24708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60" name="AutoShape 16"/>
            <p:cNvSpPr>
              <a:spLocks noChangeArrowheads="1"/>
            </p:cNvSpPr>
            <p:nvPr/>
          </p:nvSpPr>
          <p:spPr bwMode="auto">
            <a:xfrm>
              <a:off x="2445" y="2115"/>
              <a:ext cx="1019" cy="465"/>
            </a:xfrm>
            <a:prstGeom prst="roundRect">
              <a:avLst>
                <a:gd name="adj" fmla="val 2688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61" name="AutoShape 17"/>
            <p:cNvSpPr>
              <a:spLocks noChangeArrowheads="1"/>
            </p:cNvSpPr>
            <p:nvPr/>
          </p:nvSpPr>
          <p:spPr bwMode="auto">
            <a:xfrm>
              <a:off x="2189" y="2476"/>
              <a:ext cx="1531" cy="517"/>
            </a:xfrm>
            <a:prstGeom prst="roundRect">
              <a:avLst>
                <a:gd name="adj" fmla="val 30755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62" name="AutoShape 18"/>
            <p:cNvSpPr>
              <a:spLocks noChangeArrowheads="1"/>
            </p:cNvSpPr>
            <p:nvPr/>
          </p:nvSpPr>
          <p:spPr bwMode="auto">
            <a:xfrm>
              <a:off x="1934" y="2890"/>
              <a:ext cx="2041" cy="518"/>
            </a:xfrm>
            <a:prstGeom prst="roundRect">
              <a:avLst>
                <a:gd name="adj" fmla="val 28380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63" name="AutoShape 19"/>
            <p:cNvSpPr>
              <a:spLocks noChangeArrowheads="1"/>
            </p:cNvSpPr>
            <p:nvPr/>
          </p:nvSpPr>
          <p:spPr bwMode="auto">
            <a:xfrm rot="10800000">
              <a:off x="1939" y="2904"/>
              <a:ext cx="2026" cy="29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alpha val="37000"/>
                  </a:schemeClr>
                </a:gs>
                <a:gs pos="100000">
                  <a:schemeClr val="accent1">
                    <a:gamma/>
                    <a:tint val="5098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n-US" baseline="-25000"/>
            </a:p>
          </p:txBody>
        </p:sp>
        <p:sp>
          <p:nvSpPr>
            <p:cNvPr id="287764" name="AutoShape 20"/>
            <p:cNvSpPr>
              <a:spLocks noChangeArrowheads="1"/>
            </p:cNvSpPr>
            <p:nvPr/>
          </p:nvSpPr>
          <p:spPr bwMode="auto">
            <a:xfrm rot="10800000">
              <a:off x="2203" y="2484"/>
              <a:ext cx="1502" cy="27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37000"/>
                  </a:schemeClr>
                </a:gs>
                <a:gs pos="100000">
                  <a:schemeClr val="accent2">
                    <a:gamma/>
                    <a:tint val="5333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n-US" baseline="-25000"/>
            </a:p>
          </p:txBody>
        </p:sp>
        <p:sp>
          <p:nvSpPr>
            <p:cNvPr id="287765" name="AutoShape 21"/>
            <p:cNvSpPr>
              <a:spLocks noChangeArrowheads="1"/>
            </p:cNvSpPr>
            <p:nvPr/>
          </p:nvSpPr>
          <p:spPr bwMode="auto">
            <a:xfrm rot="10800000">
              <a:off x="2456" y="2119"/>
              <a:ext cx="998" cy="2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37000"/>
                  </a:schemeClr>
                </a:gs>
                <a:gs pos="100000">
                  <a:schemeClr val="hlink">
                    <a:gamma/>
                    <a:tint val="4431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n-US" baseline="-25000"/>
            </a:p>
          </p:txBody>
        </p:sp>
        <p:sp>
          <p:nvSpPr>
            <p:cNvPr id="287766" name="AutoShape 22"/>
            <p:cNvSpPr>
              <a:spLocks noChangeArrowheads="1"/>
            </p:cNvSpPr>
            <p:nvPr/>
          </p:nvSpPr>
          <p:spPr bwMode="auto">
            <a:xfrm rot="10800000">
              <a:off x="2711" y="1761"/>
              <a:ext cx="491" cy="234"/>
            </a:xfrm>
            <a:prstGeom prst="roundRect">
              <a:avLst>
                <a:gd name="adj" fmla="val 48722"/>
              </a:avLst>
            </a:prstGeom>
            <a:gradFill rotWithShape="1">
              <a:gsLst>
                <a:gs pos="0">
                  <a:schemeClr val="bg2">
                    <a:alpha val="37000"/>
                  </a:schemeClr>
                </a:gs>
                <a:gs pos="100000">
                  <a:schemeClr val="bg2">
                    <a:gamma/>
                    <a:tint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 Box 11"/>
          <p:cNvSpPr txBox="1">
            <a:spLocks noChangeArrowheads="1"/>
          </p:cNvSpPr>
          <p:nvPr/>
        </p:nvSpPr>
        <p:spPr bwMode="auto">
          <a:xfrm rot="16200000">
            <a:off x="1323204" y="2941637"/>
            <a:ext cx="553998" cy="30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 algn="ctr" eaLnBrk="0" hangingPunct="0"/>
            <a:r>
              <a:rPr lang="en-US" altLang="ko-KR" sz="2400" b="1" dirty="0" smtClean="0">
                <a:ea typeface="굴림" charset="-127"/>
              </a:rPr>
              <a:t>2</a:t>
            </a:r>
            <a:r>
              <a:rPr lang="en-US" altLang="ko-KR" sz="2400" b="1" baseline="30000" dirty="0" smtClean="0">
                <a:ea typeface="굴림" charset="-127"/>
              </a:rPr>
              <a:t>nd</a:t>
            </a:r>
            <a:r>
              <a:rPr lang="en-US" altLang="ko-KR" sz="2400" b="1" dirty="0" smtClean="0">
                <a:ea typeface="굴림" charset="-127"/>
              </a:rPr>
              <a:t> Degree</a:t>
            </a:r>
            <a:endParaRPr lang="en-US" altLang="ko-KR" sz="2400" b="1" dirty="0">
              <a:ea typeface="굴림" charset="-127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 rot="16200000">
            <a:off x="1361304" y="2372499"/>
            <a:ext cx="553998" cy="297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 algn="ctr" eaLnBrk="0" hangingPunct="0"/>
            <a:r>
              <a:rPr lang="en-US" altLang="ko-KR" sz="2400" b="1" dirty="0" smtClean="0">
                <a:ea typeface="굴림" charset="-127"/>
              </a:rPr>
              <a:t>1</a:t>
            </a:r>
            <a:r>
              <a:rPr lang="en-US" altLang="ko-KR" sz="2400" b="1" baseline="30000" dirty="0" smtClean="0">
                <a:ea typeface="굴림" charset="-127"/>
              </a:rPr>
              <a:t>st</a:t>
            </a:r>
            <a:r>
              <a:rPr lang="en-US" altLang="ko-KR" sz="2400" b="1" dirty="0" smtClean="0">
                <a:ea typeface="굴림" charset="-127"/>
              </a:rPr>
              <a:t> Degree</a:t>
            </a:r>
            <a:endParaRPr lang="en-US" altLang="ko-KR" sz="2400" b="1" dirty="0">
              <a:ea typeface="굴림" charset="-127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 rot="16200000">
            <a:off x="4151972" y="1410632"/>
            <a:ext cx="1046440" cy="294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 eaLnBrk="0" hangingPunct="0"/>
            <a:r>
              <a:rPr lang="en-US" altLang="ko-KR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굴림" charset="-127"/>
              </a:rPr>
              <a:t>Degree-based Contact Filtering</a:t>
            </a:r>
            <a:endParaRPr lang="en-US" altLang="ko-KR" sz="2800" b="1" dirty="0">
              <a:solidFill>
                <a:schemeClr val="accent2">
                  <a:lumMod val="20000"/>
                  <a:lumOff val="80000"/>
                </a:schemeClr>
              </a:solidFill>
              <a:ea typeface="굴림" charset="-127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419603" y="3733800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648203" y="3733800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876803" y="3733800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038603" y="44196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267203" y="44196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495803" y="44196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724403" y="44196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953003" y="44196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181603" y="44196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581403" y="49530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810003" y="49530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038603" y="49530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267203" y="49530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495803" y="49530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724403" y="49530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953003" y="49530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181603" y="49530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410203" y="49530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638803" y="49530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581403" y="51816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810003" y="51816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038603" y="51816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67203" y="51816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495803" y="51816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724403" y="51816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953003" y="51816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1603" y="51816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410203" y="51816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638803" y="51816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276603" y="5562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505203" y="5562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733803" y="5562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962403" y="5562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191003" y="5562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4419603" y="5562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4648203" y="5562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876803" y="5562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5105403" y="5562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5334003" y="5562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276603" y="5791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505203" y="5791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3733803" y="5791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962403" y="5791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191003" y="5791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4419603" y="5791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4648203" y="5791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4876803" y="5791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5105403" y="5791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5334003" y="5791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5562603" y="5562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5791203" y="5562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019803" y="5562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5562603" y="5791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5791203" y="5791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019803" y="5791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3276603" y="6019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505203" y="6019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3733803" y="6019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962403" y="6019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191003" y="6019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419603" y="6019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648203" y="6019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876803" y="6019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5105403" y="6019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5334003" y="6019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5562603" y="6019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5791203" y="6019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019803" y="6019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AutoShape 41"/>
          <p:cNvSpPr>
            <a:spLocks noChangeArrowheads="1"/>
          </p:cNvSpPr>
          <p:nvPr/>
        </p:nvSpPr>
        <p:spPr bwMode="gray">
          <a:xfrm>
            <a:off x="1219200" y="1524000"/>
            <a:ext cx="3600450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en-US" altLang="ko-KR" b="1" dirty="0" smtClean="0">
                <a:ea typeface="굴림" charset="-127"/>
              </a:rPr>
              <a:t>Accounts vs. </a:t>
            </a:r>
            <a:r>
              <a:rPr kumimoji="1" lang="en-US" altLang="ko-KR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굴림" charset="-127"/>
              </a:rPr>
              <a:t>Presence</a:t>
            </a:r>
            <a:endParaRPr kumimoji="1" lang="en-US" altLang="ko-KR" b="1" dirty="0">
              <a:solidFill>
                <a:schemeClr val="accent2">
                  <a:lumMod val="20000"/>
                  <a:lumOff val="80000"/>
                </a:schemeClr>
              </a:solidFill>
              <a:ea typeface="굴림" charset="-127"/>
            </a:endParaRPr>
          </a:p>
        </p:txBody>
      </p:sp>
      <p:sp>
        <p:nvSpPr>
          <p:cNvPr id="104" name="Oval 49"/>
          <p:cNvSpPr>
            <a:spLocks noChangeArrowheads="1"/>
          </p:cNvSpPr>
          <p:nvPr/>
        </p:nvSpPr>
        <p:spPr bwMode="auto">
          <a:xfrm>
            <a:off x="760412" y="1701800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Rectangle 50"/>
          <p:cNvSpPr>
            <a:spLocks noChangeArrowheads="1"/>
          </p:cNvSpPr>
          <p:nvPr/>
        </p:nvSpPr>
        <p:spPr bwMode="auto">
          <a:xfrm>
            <a:off x="328612" y="1917700"/>
            <a:ext cx="4894263" cy="73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Oval 51"/>
          <p:cNvSpPr>
            <a:spLocks noChangeArrowheads="1"/>
          </p:cNvSpPr>
          <p:nvPr/>
        </p:nvSpPr>
        <p:spPr bwMode="auto">
          <a:xfrm>
            <a:off x="184150" y="1846263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Oval 52"/>
          <p:cNvSpPr>
            <a:spLocks noChangeArrowheads="1"/>
          </p:cNvSpPr>
          <p:nvPr/>
        </p:nvSpPr>
        <p:spPr bwMode="auto">
          <a:xfrm>
            <a:off x="5153025" y="1846263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AutoShape 53"/>
          <p:cNvSpPr>
            <a:spLocks noChangeArrowheads="1"/>
          </p:cNvSpPr>
          <p:nvPr/>
        </p:nvSpPr>
        <p:spPr bwMode="gray">
          <a:xfrm>
            <a:off x="762000" y="1717675"/>
            <a:ext cx="504825" cy="47307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1"/>
            <a:r>
              <a:rPr kumimoji="1" lang="en-US" altLang="ko-KR" b="1">
                <a:solidFill>
                  <a:schemeClr val="bg1"/>
                </a:solidFill>
                <a:ea typeface="굴림" charset="-127"/>
              </a:rPr>
              <a:t>3</a:t>
            </a:r>
          </a:p>
        </p:txBody>
      </p:sp>
      <p:sp>
        <p:nvSpPr>
          <p:cNvPr id="109" name="AutoShape 54"/>
          <p:cNvSpPr>
            <a:spLocks noChangeArrowheads="1"/>
          </p:cNvSpPr>
          <p:nvPr/>
        </p:nvSpPr>
        <p:spPr bwMode="auto">
          <a:xfrm>
            <a:off x="798512" y="1738313"/>
            <a:ext cx="431800" cy="431800"/>
          </a:xfrm>
          <a:custGeom>
            <a:avLst/>
            <a:gdLst>
              <a:gd name="G0" fmla="+- 4685 0 0"/>
              <a:gd name="G1" fmla="+- 21600 0 4685"/>
              <a:gd name="G2" fmla="+- 21600 0 468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685" y="10800"/>
                </a:moveTo>
                <a:cubicBezTo>
                  <a:pt x="4685" y="14177"/>
                  <a:pt x="7423" y="16915"/>
                  <a:pt x="10800" y="16915"/>
                </a:cubicBezTo>
                <a:cubicBezTo>
                  <a:pt x="14177" y="16915"/>
                  <a:pt x="16915" y="14177"/>
                  <a:pt x="16915" y="10800"/>
                </a:cubicBezTo>
                <a:cubicBezTo>
                  <a:pt x="16915" y="7423"/>
                  <a:pt x="14177" y="4685"/>
                  <a:pt x="10800" y="4685"/>
                </a:cubicBezTo>
                <a:cubicBezTo>
                  <a:pt x="7423" y="4685"/>
                  <a:pt x="4685" y="7423"/>
                  <a:pt x="4685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3098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" name="Straight Connector 135"/>
          <p:cNvCxnSpPr/>
          <p:nvPr/>
        </p:nvCxnSpPr>
        <p:spPr>
          <a:xfrm>
            <a:off x="914400" y="2819400"/>
            <a:ext cx="9144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 flipH="1" flipV="1">
            <a:off x="152400" y="4876800"/>
            <a:ext cx="915194" cy="7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674" name="AutoShape 2"/>
          <p:cNvSpPr>
            <a:spLocks noChangeArrowheads="1"/>
          </p:cNvSpPr>
          <p:nvPr/>
        </p:nvSpPr>
        <p:spPr bwMode="auto">
          <a:xfrm>
            <a:off x="1905000" y="3284538"/>
            <a:ext cx="1511300" cy="16557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75" name="AutoShape 3"/>
          <p:cNvSpPr>
            <a:spLocks noChangeArrowheads="1"/>
          </p:cNvSpPr>
          <p:nvPr/>
        </p:nvSpPr>
        <p:spPr bwMode="auto">
          <a:xfrm flipV="1">
            <a:off x="1976437" y="3213100"/>
            <a:ext cx="1371600" cy="2736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76" name="AutoShape 4"/>
          <p:cNvSpPr>
            <a:spLocks noChangeArrowheads="1"/>
          </p:cNvSpPr>
          <p:nvPr/>
        </p:nvSpPr>
        <p:spPr bwMode="auto">
          <a:xfrm>
            <a:off x="5935662" y="3284538"/>
            <a:ext cx="1511300" cy="16557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77" name="AutoShape 5"/>
          <p:cNvSpPr>
            <a:spLocks noChangeArrowheads="1"/>
          </p:cNvSpPr>
          <p:nvPr/>
        </p:nvSpPr>
        <p:spPr bwMode="auto">
          <a:xfrm flipV="1">
            <a:off x="6007100" y="3213100"/>
            <a:ext cx="1371600" cy="2736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79" name="AutoShape 7"/>
          <p:cNvSpPr>
            <a:spLocks noChangeArrowheads="1"/>
          </p:cNvSpPr>
          <p:nvPr/>
        </p:nvSpPr>
        <p:spPr bwMode="auto">
          <a:xfrm>
            <a:off x="3919537" y="3284538"/>
            <a:ext cx="1511300" cy="16557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80" name="AutoShape 8"/>
          <p:cNvSpPr>
            <a:spLocks noChangeArrowheads="1"/>
          </p:cNvSpPr>
          <p:nvPr/>
        </p:nvSpPr>
        <p:spPr bwMode="auto">
          <a:xfrm flipV="1">
            <a:off x="3990975" y="3213100"/>
            <a:ext cx="1371600" cy="2736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758950" y="2205038"/>
            <a:ext cx="1800225" cy="1576387"/>
            <a:chOff x="431" y="2750"/>
            <a:chExt cx="1134" cy="993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431" y="2750"/>
              <a:ext cx="1134" cy="993"/>
              <a:chOff x="431" y="2750"/>
              <a:chExt cx="1134" cy="993"/>
            </a:xfrm>
          </p:grpSpPr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431" y="2750"/>
                <a:ext cx="1134" cy="993"/>
                <a:chOff x="868" y="1477"/>
                <a:chExt cx="4251" cy="2141"/>
              </a:xfrm>
            </p:grpSpPr>
            <p:sp>
              <p:nvSpPr>
                <p:cNvPr id="284689" name="Oval 17"/>
                <p:cNvSpPr>
                  <a:spLocks noChangeArrowheads="1"/>
                </p:cNvSpPr>
                <p:nvPr/>
              </p:nvSpPr>
              <p:spPr bwMode="auto">
                <a:xfrm>
                  <a:off x="868" y="1477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690" name="Oval 18"/>
                <p:cNvSpPr>
                  <a:spLocks noChangeArrowheads="1"/>
                </p:cNvSpPr>
                <p:nvPr/>
              </p:nvSpPr>
              <p:spPr bwMode="auto">
                <a:xfrm>
                  <a:off x="930" y="1480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4691" name="Oval 19"/>
              <p:cNvSpPr>
                <a:spLocks noChangeArrowheads="1"/>
              </p:cNvSpPr>
              <p:nvPr/>
            </p:nvSpPr>
            <p:spPr bwMode="auto">
              <a:xfrm flipH="1">
                <a:off x="522" y="2840"/>
                <a:ext cx="953" cy="798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4692" name="Oval 20"/>
              <p:cNvSpPr>
                <a:spLocks noChangeArrowheads="1"/>
              </p:cNvSpPr>
              <p:nvPr/>
            </p:nvSpPr>
            <p:spPr bwMode="auto">
              <a:xfrm flipH="1">
                <a:off x="611" y="2862"/>
                <a:ext cx="771" cy="5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5686"/>
                      <a:invGamma/>
                    </a:schemeClr>
                  </a:gs>
                  <a:gs pos="100000">
                    <a:schemeClr val="accent2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84693" name="Rectangle 21"/>
            <p:cNvSpPr>
              <a:spLocks noChangeArrowheads="1"/>
            </p:cNvSpPr>
            <p:nvPr/>
          </p:nvSpPr>
          <p:spPr bwMode="auto">
            <a:xfrm>
              <a:off x="612" y="3067"/>
              <a:ext cx="7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ko-KR" sz="2800" b="1" baseline="-25000" dirty="0" smtClean="0">
                  <a:solidFill>
                    <a:schemeClr val="bg1"/>
                  </a:solidFill>
                  <a:ea typeface="굴림" charset="-127"/>
                </a:rPr>
                <a:t>Johnny</a:t>
              </a:r>
              <a:endParaRPr lang="en-US" sz="2800" b="1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3775075" y="2205038"/>
            <a:ext cx="1800225" cy="1576387"/>
            <a:chOff x="1111" y="1394"/>
            <a:chExt cx="1134" cy="993"/>
          </a:xfrm>
        </p:grpSpPr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1111" y="1394"/>
              <a:ext cx="1134" cy="993"/>
              <a:chOff x="2336" y="3117"/>
              <a:chExt cx="1134" cy="993"/>
            </a:xfrm>
          </p:grpSpPr>
          <p:grpSp>
            <p:nvGrpSpPr>
              <p:cNvPr id="7" name="Group 32"/>
              <p:cNvGrpSpPr>
                <a:grpSpLocks/>
              </p:cNvGrpSpPr>
              <p:nvPr/>
            </p:nvGrpSpPr>
            <p:grpSpPr bwMode="auto">
              <a:xfrm>
                <a:off x="2336" y="3117"/>
                <a:ext cx="1134" cy="993"/>
                <a:chOff x="868" y="1477"/>
                <a:chExt cx="4251" cy="2141"/>
              </a:xfrm>
            </p:grpSpPr>
            <p:sp>
              <p:nvSpPr>
                <p:cNvPr id="284705" name="Oval 33"/>
                <p:cNvSpPr>
                  <a:spLocks noChangeArrowheads="1"/>
                </p:cNvSpPr>
                <p:nvPr/>
              </p:nvSpPr>
              <p:spPr bwMode="auto">
                <a:xfrm>
                  <a:off x="868" y="1477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706" name="Oval 34"/>
                <p:cNvSpPr>
                  <a:spLocks noChangeArrowheads="1"/>
                </p:cNvSpPr>
                <p:nvPr/>
              </p:nvSpPr>
              <p:spPr bwMode="auto">
                <a:xfrm>
                  <a:off x="930" y="1480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4707" name="Oval 35"/>
              <p:cNvSpPr>
                <a:spLocks noChangeArrowheads="1"/>
              </p:cNvSpPr>
              <p:nvPr/>
            </p:nvSpPr>
            <p:spPr bwMode="auto">
              <a:xfrm flipH="1">
                <a:off x="2427" y="3208"/>
                <a:ext cx="953" cy="79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4708" name="Oval 36"/>
              <p:cNvSpPr>
                <a:spLocks noChangeArrowheads="1"/>
              </p:cNvSpPr>
              <p:nvPr/>
            </p:nvSpPr>
            <p:spPr bwMode="auto">
              <a:xfrm flipH="1">
                <a:off x="2515" y="3229"/>
                <a:ext cx="771" cy="5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42353"/>
                      <a:invGamma/>
                    </a:schemeClr>
                  </a:gs>
                  <a:gs pos="100000">
                    <a:schemeClr val="accent1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84709" name="Rectangle 37"/>
            <p:cNvSpPr>
              <a:spLocks noChangeArrowheads="1"/>
            </p:cNvSpPr>
            <p:nvPr/>
          </p:nvSpPr>
          <p:spPr bwMode="auto">
            <a:xfrm>
              <a:off x="1292" y="1706"/>
              <a:ext cx="7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ko-KR" sz="2800" b="1" baseline="-25000" dirty="0" err="1" smtClean="0">
                  <a:solidFill>
                    <a:schemeClr val="bg1"/>
                  </a:solidFill>
                  <a:ea typeface="굴림" charset="-127"/>
                </a:rPr>
                <a:t>Naaman</a:t>
              </a:r>
              <a:endParaRPr lang="en-US" sz="2800" b="1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5791200" y="2205038"/>
            <a:ext cx="1800225" cy="1576387"/>
            <a:chOff x="4195" y="2750"/>
            <a:chExt cx="1134" cy="993"/>
          </a:xfrm>
        </p:grpSpPr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4195" y="2750"/>
              <a:ext cx="1134" cy="993"/>
              <a:chOff x="4195" y="2750"/>
              <a:chExt cx="1134" cy="993"/>
            </a:xfrm>
          </p:grpSpPr>
          <p:grpSp>
            <p:nvGrpSpPr>
              <p:cNvPr id="10" name="Group 40"/>
              <p:cNvGrpSpPr>
                <a:grpSpLocks/>
              </p:cNvGrpSpPr>
              <p:nvPr/>
            </p:nvGrpSpPr>
            <p:grpSpPr bwMode="auto">
              <a:xfrm>
                <a:off x="4195" y="2750"/>
                <a:ext cx="1134" cy="993"/>
                <a:chOff x="868" y="1477"/>
                <a:chExt cx="4251" cy="2141"/>
              </a:xfrm>
            </p:grpSpPr>
            <p:sp>
              <p:nvSpPr>
                <p:cNvPr id="284713" name="Oval 41"/>
                <p:cNvSpPr>
                  <a:spLocks noChangeArrowheads="1"/>
                </p:cNvSpPr>
                <p:nvPr/>
              </p:nvSpPr>
              <p:spPr bwMode="auto">
                <a:xfrm>
                  <a:off x="868" y="1477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714" name="Oval 42"/>
                <p:cNvSpPr>
                  <a:spLocks noChangeArrowheads="1"/>
                </p:cNvSpPr>
                <p:nvPr/>
              </p:nvSpPr>
              <p:spPr bwMode="auto">
                <a:xfrm>
                  <a:off x="930" y="1480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4715" name="Oval 43"/>
              <p:cNvSpPr>
                <a:spLocks noChangeArrowheads="1"/>
              </p:cNvSpPr>
              <p:nvPr/>
            </p:nvSpPr>
            <p:spPr bwMode="auto">
              <a:xfrm flipH="1">
                <a:off x="4285" y="2841"/>
                <a:ext cx="953" cy="791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4716" name="Oval 44"/>
              <p:cNvSpPr>
                <a:spLocks noChangeArrowheads="1"/>
              </p:cNvSpPr>
              <p:nvPr/>
            </p:nvSpPr>
            <p:spPr bwMode="auto">
              <a:xfrm flipH="1">
                <a:off x="4375" y="2865"/>
                <a:ext cx="771" cy="52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35686"/>
                      <a:invGamma/>
                    </a:schemeClr>
                  </a:gs>
                  <a:gs pos="100000">
                    <a:schemeClr val="hlink">
                      <a:alpha val="37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84717" name="Rectangle 45"/>
            <p:cNvSpPr>
              <a:spLocks noChangeArrowheads="1"/>
            </p:cNvSpPr>
            <p:nvPr/>
          </p:nvSpPr>
          <p:spPr bwMode="auto">
            <a:xfrm>
              <a:off x="4377" y="3067"/>
              <a:ext cx="7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ko-KR" sz="2800" b="1" baseline="-25000" dirty="0" err="1" smtClean="0">
                  <a:solidFill>
                    <a:schemeClr val="bg1"/>
                  </a:solidFill>
                  <a:ea typeface="굴림" charset="-127"/>
                </a:rPr>
                <a:t>Lexi</a:t>
              </a:r>
              <a:endParaRPr lang="en-US" sz="2800" b="1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-892175" y="5295900"/>
            <a:ext cx="3240088" cy="2628900"/>
            <a:chOff x="1934" y="1752"/>
            <a:chExt cx="2041" cy="1656"/>
          </a:xfrm>
        </p:grpSpPr>
        <p:sp>
          <p:nvSpPr>
            <p:cNvPr id="56" name="AutoShape 15"/>
            <p:cNvSpPr>
              <a:spLocks noChangeArrowheads="1"/>
            </p:cNvSpPr>
            <p:nvPr/>
          </p:nvSpPr>
          <p:spPr bwMode="auto">
            <a:xfrm>
              <a:off x="2700" y="1752"/>
              <a:ext cx="510" cy="518"/>
            </a:xfrm>
            <a:prstGeom prst="roundRect">
              <a:avLst>
                <a:gd name="adj" fmla="val 24708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AutoShape 16"/>
            <p:cNvSpPr>
              <a:spLocks noChangeArrowheads="1"/>
            </p:cNvSpPr>
            <p:nvPr/>
          </p:nvSpPr>
          <p:spPr bwMode="auto">
            <a:xfrm>
              <a:off x="2445" y="2115"/>
              <a:ext cx="1019" cy="465"/>
            </a:xfrm>
            <a:prstGeom prst="roundRect">
              <a:avLst>
                <a:gd name="adj" fmla="val 2688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AutoShape 17"/>
            <p:cNvSpPr>
              <a:spLocks noChangeArrowheads="1"/>
            </p:cNvSpPr>
            <p:nvPr/>
          </p:nvSpPr>
          <p:spPr bwMode="auto">
            <a:xfrm>
              <a:off x="2189" y="2476"/>
              <a:ext cx="1531" cy="517"/>
            </a:xfrm>
            <a:prstGeom prst="roundRect">
              <a:avLst>
                <a:gd name="adj" fmla="val 30755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AutoShape 18"/>
            <p:cNvSpPr>
              <a:spLocks noChangeArrowheads="1"/>
            </p:cNvSpPr>
            <p:nvPr/>
          </p:nvSpPr>
          <p:spPr bwMode="auto">
            <a:xfrm>
              <a:off x="1934" y="2890"/>
              <a:ext cx="2041" cy="518"/>
            </a:xfrm>
            <a:prstGeom prst="roundRect">
              <a:avLst>
                <a:gd name="adj" fmla="val 28380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AutoShape 19"/>
            <p:cNvSpPr>
              <a:spLocks noChangeArrowheads="1"/>
            </p:cNvSpPr>
            <p:nvPr/>
          </p:nvSpPr>
          <p:spPr bwMode="auto">
            <a:xfrm rot="10800000">
              <a:off x="1939" y="2904"/>
              <a:ext cx="2026" cy="29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alpha val="37000"/>
                  </a:schemeClr>
                </a:gs>
                <a:gs pos="100000">
                  <a:schemeClr val="accent1">
                    <a:gamma/>
                    <a:tint val="5098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n-US" baseline="-25000"/>
            </a:p>
          </p:txBody>
        </p:sp>
        <p:sp>
          <p:nvSpPr>
            <p:cNvPr id="61" name="AutoShape 20"/>
            <p:cNvSpPr>
              <a:spLocks noChangeArrowheads="1"/>
            </p:cNvSpPr>
            <p:nvPr/>
          </p:nvSpPr>
          <p:spPr bwMode="auto">
            <a:xfrm rot="10800000">
              <a:off x="2203" y="2484"/>
              <a:ext cx="1502" cy="27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37000"/>
                  </a:schemeClr>
                </a:gs>
                <a:gs pos="100000">
                  <a:schemeClr val="accent2">
                    <a:gamma/>
                    <a:tint val="5333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n-US" baseline="-25000"/>
            </a:p>
          </p:txBody>
        </p:sp>
        <p:sp>
          <p:nvSpPr>
            <p:cNvPr id="62" name="AutoShape 21"/>
            <p:cNvSpPr>
              <a:spLocks noChangeArrowheads="1"/>
            </p:cNvSpPr>
            <p:nvPr/>
          </p:nvSpPr>
          <p:spPr bwMode="auto">
            <a:xfrm rot="10800000">
              <a:off x="2456" y="2119"/>
              <a:ext cx="998" cy="2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37000"/>
                  </a:schemeClr>
                </a:gs>
                <a:gs pos="100000">
                  <a:schemeClr val="hlink">
                    <a:gamma/>
                    <a:tint val="4431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n-US" baseline="-25000"/>
            </a:p>
          </p:txBody>
        </p:sp>
        <p:sp>
          <p:nvSpPr>
            <p:cNvPr id="63" name="AutoShape 22"/>
            <p:cNvSpPr>
              <a:spLocks noChangeArrowheads="1"/>
            </p:cNvSpPr>
            <p:nvPr/>
          </p:nvSpPr>
          <p:spPr bwMode="auto">
            <a:xfrm rot="10800000">
              <a:off x="2711" y="1761"/>
              <a:ext cx="491" cy="234"/>
            </a:xfrm>
            <a:prstGeom prst="roundRect">
              <a:avLst>
                <a:gd name="adj" fmla="val 48722"/>
              </a:avLst>
            </a:prstGeom>
            <a:gradFill rotWithShape="1">
              <a:gsLst>
                <a:gs pos="0">
                  <a:schemeClr val="bg2">
                    <a:alpha val="37000"/>
                  </a:schemeClr>
                </a:gs>
                <a:gs pos="100000">
                  <a:schemeClr val="bg2">
                    <a:gamma/>
                    <a:tint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</p:grpSp>
      <p:sp>
        <p:nvSpPr>
          <p:cNvPr id="64" name="Oval 63"/>
          <p:cNvSpPr/>
          <p:nvPr/>
        </p:nvSpPr>
        <p:spPr>
          <a:xfrm>
            <a:off x="457200" y="5410200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85800" y="5410200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914400" y="5410200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6200" y="60960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04800" y="60960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33400" y="60960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62000" y="60960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990600" y="60960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1219200" y="60960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-381000" y="66294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-152400" y="66294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76200" y="66294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304800" y="66294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533400" y="66294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762000" y="66294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990600" y="66294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1219200" y="66294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1447800" y="66294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676400" y="66294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-381000" y="68580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-152400" y="68580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6200" y="68580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304800" y="68580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533400" y="68580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62000" y="68580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990600" y="68580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219200" y="68580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447800" y="68580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1676400" y="68580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-685800" y="7239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-457200" y="7239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-228600" y="7239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0" y="7239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228600" y="7239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57200" y="7239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685800" y="7239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914400" y="7239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1143000" y="7239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1371600" y="7239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-685800" y="7467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-457200" y="7467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-228600" y="7467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0" y="7467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228600" y="7467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457200" y="7467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685800" y="7467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914400" y="7467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1143000" y="7467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1371600" y="7467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1600200" y="7239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1828800" y="7239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2057400" y="7239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1600200" y="7467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1828800" y="7467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2057400" y="7467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-685800" y="7696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-457200" y="7696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-228600" y="7696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0" y="7696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28600" y="7696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457200" y="7696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685800" y="7696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914400" y="7696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143000" y="7696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371600" y="7696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1600200" y="7696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1828800" y="7696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2057400" y="7696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Text Box 25"/>
          <p:cNvSpPr txBox="1">
            <a:spLocks noChangeArrowheads="1"/>
          </p:cNvSpPr>
          <p:nvPr/>
        </p:nvSpPr>
        <p:spPr bwMode="auto">
          <a:xfrm>
            <a:off x="381000" y="1981200"/>
            <a:ext cx="615553" cy="294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 eaLnBrk="0" hangingPunct="0"/>
            <a:r>
              <a:rPr lang="en-US" altLang="ko-KR" sz="2800" b="1" dirty="0" smtClean="0">
                <a:ea typeface="굴림" charset="-127"/>
              </a:rPr>
              <a:t>1</a:t>
            </a:r>
            <a:r>
              <a:rPr lang="en-US" altLang="ko-KR" sz="2800" b="1" baseline="30000" dirty="0" smtClean="0">
                <a:ea typeface="굴림" charset="-127"/>
              </a:rPr>
              <a:t>st</a:t>
            </a:r>
            <a:r>
              <a:rPr lang="en-US" altLang="ko-KR" sz="2800" b="1" dirty="0" smtClean="0">
                <a:ea typeface="굴림" charset="-127"/>
              </a:rPr>
              <a:t> Degree</a:t>
            </a:r>
            <a:endParaRPr lang="en-US" altLang="ko-KR" sz="2800" b="1" dirty="0">
              <a:ea typeface="굴림" charset="-127"/>
            </a:endParaRPr>
          </a:p>
        </p:txBody>
      </p:sp>
      <p:pic>
        <p:nvPicPr>
          <p:cNvPr id="142" name="Picture 141" descr="johnny.jpg"/>
          <p:cNvPicPr>
            <a:picLocks noChangeAspect="1"/>
          </p:cNvPicPr>
          <p:nvPr/>
        </p:nvPicPr>
        <p:blipFill>
          <a:blip r:embed="rId3"/>
          <a:srcRect l="48667" t="3769" r="4667" b="14824"/>
          <a:stretch>
            <a:fillRect/>
          </a:stretch>
        </p:blipFill>
        <p:spPr>
          <a:xfrm>
            <a:off x="2209800" y="3886200"/>
            <a:ext cx="858896" cy="993866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pic>
        <p:nvPicPr>
          <p:cNvPr id="145" name="Picture 144" descr="johnn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1095" y="3886200"/>
            <a:ext cx="1166705" cy="773913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pic>
        <p:nvPicPr>
          <p:cNvPr id="146" name="Picture 145" descr="johnny.jpg"/>
          <p:cNvPicPr>
            <a:picLocks noChangeAspect="1"/>
          </p:cNvPicPr>
          <p:nvPr/>
        </p:nvPicPr>
        <p:blipFill>
          <a:blip r:embed="rId5" cstate="print"/>
          <a:srcRect b="7992"/>
          <a:stretch>
            <a:fillRect/>
          </a:stretch>
        </p:blipFill>
        <p:spPr>
          <a:xfrm>
            <a:off x="6324600" y="3886199"/>
            <a:ext cx="807483" cy="990601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sp>
        <p:nvSpPr>
          <p:cNvPr id="148" name="Text Box 10"/>
          <p:cNvSpPr txBox="1">
            <a:spLocks noChangeArrowheads="1"/>
          </p:cNvSpPr>
          <p:nvPr/>
        </p:nvSpPr>
        <p:spPr bwMode="auto">
          <a:xfrm>
            <a:off x="6019800" y="5105400"/>
            <a:ext cx="1525588" cy="101566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ko-KR" sz="1000" b="1" dirty="0" smtClean="0">
                <a:latin typeface="Verdana" pitchFamily="34" charset="0"/>
                <a:ea typeface="굴림" charset="-127"/>
              </a:rPr>
              <a:t>Relevant status updates</a:t>
            </a:r>
          </a:p>
          <a:p>
            <a:pPr algn="ctr" eaLnBrk="0" hangingPunct="0"/>
            <a:endParaRPr lang="en-US" altLang="ko-KR" sz="1000" b="1" dirty="0">
              <a:latin typeface="Verdana" pitchFamily="34" charset="0"/>
              <a:ea typeface="굴림" charset="-127"/>
            </a:endParaRPr>
          </a:p>
          <a:p>
            <a:pPr algn="ctr" eaLnBrk="0" hangingPunct="0"/>
            <a:r>
              <a:rPr lang="en-US" altLang="ko-KR" sz="1000" b="1" dirty="0" smtClean="0">
                <a:latin typeface="Verdana" pitchFamily="34" charset="0"/>
                <a:ea typeface="굴림" charset="-127"/>
              </a:rPr>
              <a:t>Connect</a:t>
            </a:r>
          </a:p>
          <a:p>
            <a:pPr algn="ctr" eaLnBrk="0" hangingPunct="0"/>
            <a:endParaRPr lang="en-US" altLang="ko-KR" sz="1000" b="1" dirty="0">
              <a:latin typeface="Verdana" pitchFamily="34" charset="0"/>
              <a:ea typeface="굴림" charset="-127"/>
            </a:endParaRPr>
          </a:p>
          <a:p>
            <a:pPr algn="ctr" eaLnBrk="0" hangingPunct="0">
              <a:buFontTx/>
              <a:buChar char="•"/>
            </a:pPr>
            <a:endParaRPr lang="en-US" altLang="ko-KR" sz="1000" b="1" dirty="0">
              <a:latin typeface="Verdana" pitchFamily="34" charset="0"/>
              <a:ea typeface="굴림" charset="-127"/>
            </a:endParaRPr>
          </a:p>
        </p:txBody>
      </p:sp>
      <p:sp>
        <p:nvSpPr>
          <p:cNvPr id="149" name="Text Box 10"/>
          <p:cNvSpPr txBox="1">
            <a:spLocks noChangeArrowheads="1"/>
          </p:cNvSpPr>
          <p:nvPr/>
        </p:nvSpPr>
        <p:spPr bwMode="auto">
          <a:xfrm>
            <a:off x="3962400" y="5105400"/>
            <a:ext cx="1525588" cy="101566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ko-KR" sz="1000" b="1" dirty="0" smtClean="0">
                <a:latin typeface="Verdana" pitchFamily="34" charset="0"/>
                <a:ea typeface="굴림" charset="-127"/>
              </a:rPr>
              <a:t>Relevant status updates</a:t>
            </a:r>
          </a:p>
          <a:p>
            <a:pPr algn="ctr" eaLnBrk="0" hangingPunct="0"/>
            <a:endParaRPr lang="en-US" altLang="ko-KR" sz="1000" b="1" dirty="0">
              <a:latin typeface="Verdana" pitchFamily="34" charset="0"/>
              <a:ea typeface="굴림" charset="-127"/>
            </a:endParaRPr>
          </a:p>
          <a:p>
            <a:pPr algn="ctr" eaLnBrk="0" hangingPunct="0"/>
            <a:r>
              <a:rPr lang="en-US" altLang="ko-KR" sz="1000" b="1" dirty="0" smtClean="0">
                <a:latin typeface="Verdana" pitchFamily="34" charset="0"/>
                <a:ea typeface="굴림" charset="-127"/>
              </a:rPr>
              <a:t>Connect</a:t>
            </a:r>
          </a:p>
          <a:p>
            <a:pPr algn="ctr" eaLnBrk="0" hangingPunct="0"/>
            <a:endParaRPr lang="en-US" altLang="ko-KR" sz="1000" b="1" dirty="0">
              <a:latin typeface="Verdana" pitchFamily="34" charset="0"/>
              <a:ea typeface="굴림" charset="-127"/>
            </a:endParaRPr>
          </a:p>
          <a:p>
            <a:pPr algn="ctr" eaLnBrk="0" hangingPunct="0">
              <a:buFontTx/>
              <a:buChar char="•"/>
            </a:pPr>
            <a:endParaRPr lang="en-US" altLang="ko-KR" sz="1000" b="1" dirty="0">
              <a:latin typeface="Verdana" pitchFamily="34" charset="0"/>
              <a:ea typeface="굴림" charset="-127"/>
            </a:endParaRPr>
          </a:p>
        </p:txBody>
      </p:sp>
      <p:sp>
        <p:nvSpPr>
          <p:cNvPr id="150" name="Text Box 10"/>
          <p:cNvSpPr txBox="1">
            <a:spLocks noChangeArrowheads="1"/>
          </p:cNvSpPr>
          <p:nvPr/>
        </p:nvSpPr>
        <p:spPr bwMode="auto">
          <a:xfrm>
            <a:off x="1905000" y="5105400"/>
            <a:ext cx="1525588" cy="101566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ko-KR" sz="1000" b="1" dirty="0" smtClean="0">
                <a:latin typeface="Verdana" pitchFamily="34" charset="0"/>
                <a:ea typeface="굴림" charset="-127"/>
              </a:rPr>
              <a:t>Relevant status updates</a:t>
            </a:r>
          </a:p>
          <a:p>
            <a:pPr algn="ctr" eaLnBrk="0" hangingPunct="0"/>
            <a:endParaRPr lang="en-US" altLang="ko-KR" sz="1000" b="1" dirty="0">
              <a:latin typeface="Verdana" pitchFamily="34" charset="0"/>
              <a:ea typeface="굴림" charset="-127"/>
            </a:endParaRPr>
          </a:p>
          <a:p>
            <a:pPr algn="ctr" eaLnBrk="0" hangingPunct="0"/>
            <a:r>
              <a:rPr lang="en-US" altLang="ko-KR" sz="1000" b="1" dirty="0" smtClean="0">
                <a:latin typeface="Verdana" pitchFamily="34" charset="0"/>
                <a:ea typeface="굴림" charset="-127"/>
              </a:rPr>
              <a:t>Connect</a:t>
            </a:r>
          </a:p>
          <a:p>
            <a:pPr algn="ctr" eaLnBrk="0" hangingPunct="0"/>
            <a:endParaRPr lang="en-US" altLang="ko-KR" sz="1000" b="1" dirty="0">
              <a:latin typeface="Verdana" pitchFamily="34" charset="0"/>
              <a:ea typeface="굴림" charset="-127"/>
            </a:endParaRPr>
          </a:p>
          <a:p>
            <a:pPr algn="ctr" eaLnBrk="0" hangingPunct="0">
              <a:buFontTx/>
              <a:buChar char="•"/>
            </a:pPr>
            <a:endParaRPr lang="en-US" altLang="ko-KR" sz="1000" b="1" dirty="0">
              <a:latin typeface="Verdana" pitchFamily="34" charset="0"/>
              <a:ea typeface="굴림" charset="-127"/>
            </a:endParaRPr>
          </a:p>
        </p:txBody>
      </p:sp>
      <p:sp>
        <p:nvSpPr>
          <p:cNvPr id="133" name="AutoShape 41"/>
          <p:cNvSpPr>
            <a:spLocks noChangeArrowheads="1"/>
          </p:cNvSpPr>
          <p:nvPr/>
        </p:nvSpPr>
        <p:spPr bwMode="gray">
          <a:xfrm>
            <a:off x="1219200" y="1524000"/>
            <a:ext cx="3600450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en-US" altLang="ko-KR" b="1" dirty="0" smtClean="0">
                <a:ea typeface="굴림" charset="-127"/>
              </a:rPr>
              <a:t>Accounts vs. </a:t>
            </a:r>
            <a:r>
              <a:rPr kumimoji="1" lang="en-US" altLang="ko-KR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굴림" charset="-127"/>
              </a:rPr>
              <a:t>Presence</a:t>
            </a:r>
            <a:endParaRPr kumimoji="1" lang="en-US" altLang="ko-KR" b="1" dirty="0">
              <a:solidFill>
                <a:schemeClr val="accent2">
                  <a:lumMod val="20000"/>
                  <a:lumOff val="80000"/>
                </a:schemeClr>
              </a:solidFill>
              <a:ea typeface="굴림" charset="-127"/>
            </a:endParaRPr>
          </a:p>
        </p:txBody>
      </p:sp>
      <p:sp>
        <p:nvSpPr>
          <p:cNvPr id="135" name="Oval 49"/>
          <p:cNvSpPr>
            <a:spLocks noChangeArrowheads="1"/>
          </p:cNvSpPr>
          <p:nvPr/>
        </p:nvSpPr>
        <p:spPr bwMode="auto">
          <a:xfrm>
            <a:off x="760412" y="1701800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Rectangle 50"/>
          <p:cNvSpPr>
            <a:spLocks noChangeArrowheads="1"/>
          </p:cNvSpPr>
          <p:nvPr/>
        </p:nvSpPr>
        <p:spPr bwMode="auto">
          <a:xfrm>
            <a:off x="328612" y="1917700"/>
            <a:ext cx="4894263" cy="73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Oval 51"/>
          <p:cNvSpPr>
            <a:spLocks noChangeArrowheads="1"/>
          </p:cNvSpPr>
          <p:nvPr/>
        </p:nvSpPr>
        <p:spPr bwMode="auto">
          <a:xfrm>
            <a:off x="184150" y="1846263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Oval 52"/>
          <p:cNvSpPr>
            <a:spLocks noChangeArrowheads="1"/>
          </p:cNvSpPr>
          <p:nvPr/>
        </p:nvSpPr>
        <p:spPr bwMode="auto">
          <a:xfrm>
            <a:off x="5153025" y="1846263"/>
            <a:ext cx="215900" cy="215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AutoShape 53"/>
          <p:cNvSpPr>
            <a:spLocks noChangeArrowheads="1"/>
          </p:cNvSpPr>
          <p:nvPr/>
        </p:nvSpPr>
        <p:spPr bwMode="gray">
          <a:xfrm>
            <a:off x="762000" y="1717675"/>
            <a:ext cx="504825" cy="47307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1"/>
            <a:r>
              <a:rPr kumimoji="1" lang="en-US" altLang="ko-KR" b="1">
                <a:solidFill>
                  <a:schemeClr val="bg1"/>
                </a:solidFill>
                <a:ea typeface="굴림" charset="-127"/>
              </a:rPr>
              <a:t>3</a:t>
            </a:r>
          </a:p>
        </p:txBody>
      </p:sp>
      <p:sp>
        <p:nvSpPr>
          <p:cNvPr id="141" name="AutoShape 54"/>
          <p:cNvSpPr>
            <a:spLocks noChangeArrowheads="1"/>
          </p:cNvSpPr>
          <p:nvPr/>
        </p:nvSpPr>
        <p:spPr bwMode="auto">
          <a:xfrm>
            <a:off x="798512" y="1738313"/>
            <a:ext cx="431800" cy="431800"/>
          </a:xfrm>
          <a:custGeom>
            <a:avLst/>
            <a:gdLst>
              <a:gd name="G0" fmla="+- 4685 0 0"/>
              <a:gd name="G1" fmla="+- 21600 0 4685"/>
              <a:gd name="G2" fmla="+- 21600 0 468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685" y="10800"/>
                </a:moveTo>
                <a:cubicBezTo>
                  <a:pt x="4685" y="14177"/>
                  <a:pt x="7423" y="16915"/>
                  <a:pt x="10800" y="16915"/>
                </a:cubicBezTo>
                <a:cubicBezTo>
                  <a:pt x="14177" y="16915"/>
                  <a:pt x="16915" y="14177"/>
                  <a:pt x="16915" y="10800"/>
                </a:cubicBezTo>
                <a:cubicBezTo>
                  <a:pt x="16915" y="7423"/>
                  <a:pt x="14177" y="4685"/>
                  <a:pt x="10800" y="4685"/>
                </a:cubicBezTo>
                <a:cubicBezTo>
                  <a:pt x="7423" y="4685"/>
                  <a:pt x="4685" y="7423"/>
                  <a:pt x="4685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3098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17">
  <a:themeElements>
    <a:clrScheme name="template 8">
      <a:dk1>
        <a:srgbClr val="4D4D4D"/>
      </a:dk1>
      <a:lt1>
        <a:srgbClr val="FFFFFF"/>
      </a:lt1>
      <a:dk2>
        <a:srgbClr val="4D4D4D"/>
      </a:dk2>
      <a:lt2>
        <a:srgbClr val="393939"/>
      </a:lt2>
      <a:accent1>
        <a:srgbClr val="858585"/>
      </a:accent1>
      <a:accent2>
        <a:srgbClr val="939393"/>
      </a:accent2>
      <a:accent3>
        <a:srgbClr val="FFFFFF"/>
      </a:accent3>
      <a:accent4>
        <a:srgbClr val="404040"/>
      </a:accent4>
      <a:accent5>
        <a:srgbClr val="C2C2C2"/>
      </a:accent5>
      <a:accent6>
        <a:srgbClr val="858585"/>
      </a:accent6>
      <a:hlink>
        <a:srgbClr val="696969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1F3F6F"/>
        </a:accent1>
        <a:accent2>
          <a:srgbClr val="3C68A2"/>
        </a:accent2>
        <a:accent3>
          <a:srgbClr val="FFFFFF"/>
        </a:accent3>
        <a:accent4>
          <a:srgbClr val="404040"/>
        </a:accent4>
        <a:accent5>
          <a:srgbClr val="ABAFBB"/>
        </a:accent5>
        <a:accent6>
          <a:srgbClr val="355E92"/>
        </a:accent6>
        <a:hlink>
          <a:srgbClr val="28529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B26920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D5B9AB"/>
        </a:accent5>
        <a:accent6>
          <a:srgbClr val="64727F"/>
        </a:accent6>
        <a:hlink>
          <a:srgbClr val="EDD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9BB6EE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CBD7F5"/>
        </a:accent5>
        <a:accent6>
          <a:srgbClr val="64727F"/>
        </a:accent6>
        <a:hlink>
          <a:srgbClr val="84AAF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82828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F5054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C6CC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101216"/>
        </a:lt2>
        <a:accent1>
          <a:srgbClr val="7C7C74"/>
        </a:accent1>
        <a:accent2>
          <a:srgbClr val="878577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7A786B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49751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4D4D4D"/>
        </a:dk2>
        <a:lt2>
          <a:srgbClr val="080808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template-17</Template>
  <TotalTime>671</TotalTime>
  <Words>540</Words>
  <Application>Microsoft PowerPoint</Application>
  <PresentationFormat>On-screen Show (4:3)</PresentationFormat>
  <Paragraphs>211</Paragraphs>
  <Slides>23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template-17</vt:lpstr>
      <vt:lpstr>Slide 1</vt:lpstr>
      <vt:lpstr>Slide 2</vt:lpstr>
      <vt:lpstr>“A Conscious Proposal”</vt:lpstr>
      <vt:lpstr>Open Source | Distributed | Social | Mesh Network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“A Conscious Proposal”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CHANGE_ME</dc:creator>
  <cp:lastModifiedBy>CHANGE_ME</cp:lastModifiedBy>
  <cp:revision>74</cp:revision>
  <dcterms:created xsi:type="dcterms:W3CDTF">2009-05-16T06:16:07Z</dcterms:created>
  <dcterms:modified xsi:type="dcterms:W3CDTF">2009-05-18T02:47:25Z</dcterms:modified>
</cp:coreProperties>
</file>